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Lst>
  <p:notesMasterIdLst>
    <p:notesMasterId r:id="rId56"/>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38" y="7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1" name="PlaceHolder 1"/>
          <p:cNvSpPr>
            <a:spLocks noGrp="1"/>
          </p:cNvSpPr>
          <p:nvPr>
            <p:ph type="body"/>
          </p:nvPr>
        </p:nvSpPr>
        <p:spPr>
          <a:xfrm>
            <a:off x="755650" y="5078413"/>
            <a:ext cx="6048375" cy="4811712"/>
          </a:xfrm>
          <a:prstGeom prst="rect">
            <a:avLst/>
          </a:prstGeom>
        </p:spPr>
        <p:txBody>
          <a:bodyPr wrap="none" lIns="0" tIns="0" rIns="0" bIns="0"/>
          <a:lstStyle/>
          <a:p>
            <a:pPr lvl="0"/>
            <a:r>
              <a:rPr lang="fr-FR" noProof="0"/>
              <a:t>Cliquez pour modifier le format des notes</a:t>
            </a:r>
            <a:endParaRPr noProof="0"/>
          </a:p>
        </p:txBody>
      </p:sp>
      <p:sp>
        <p:nvSpPr>
          <p:cNvPr id="552" name="PlaceHolder 2"/>
          <p:cNvSpPr>
            <a:spLocks noGrp="1"/>
          </p:cNvSpPr>
          <p:nvPr>
            <p:ph type="hdr"/>
          </p:nvPr>
        </p:nvSpPr>
        <p:spPr>
          <a:xfrm>
            <a:off x="0" y="0"/>
            <a:ext cx="3281363" cy="534988"/>
          </a:xfrm>
          <a:prstGeom prst="rect">
            <a:avLst/>
          </a:prstGeom>
        </p:spPr>
        <p:txBody>
          <a:bodyPr wrap="none" lIns="0" tIns="0" rIns="0" bIns="0"/>
          <a:lstStyle>
            <a:lvl1pPr fontAlgn="auto">
              <a:spcBef>
                <a:spcPts val="0"/>
              </a:spcBef>
              <a:spcAft>
                <a:spcPts val="0"/>
              </a:spcAft>
              <a:defRPr>
                <a:latin typeface="+mn-lt"/>
                <a:cs typeface="+mn-cs"/>
              </a:defRPr>
            </a:lvl1pPr>
          </a:lstStyle>
          <a:p>
            <a:pPr>
              <a:defRPr/>
            </a:pPr>
            <a:r>
              <a:rPr lang="fr-FR"/>
              <a:t>&lt;en-tête&gt;</a:t>
            </a:r>
            <a:endParaRPr/>
          </a:p>
        </p:txBody>
      </p:sp>
      <p:sp>
        <p:nvSpPr>
          <p:cNvPr id="553" name="PlaceHolder 3"/>
          <p:cNvSpPr>
            <a:spLocks noGrp="1"/>
          </p:cNvSpPr>
          <p:nvPr>
            <p:ph type="dt"/>
          </p:nvPr>
        </p:nvSpPr>
        <p:spPr>
          <a:xfrm>
            <a:off x="4278313" y="0"/>
            <a:ext cx="3281362" cy="534988"/>
          </a:xfrm>
          <a:prstGeom prst="rect">
            <a:avLst/>
          </a:prstGeom>
        </p:spPr>
        <p:txBody>
          <a:bodyPr wrap="none" lIns="0" tIns="0" rIns="0" bIns="0"/>
          <a:lstStyle>
            <a:lvl1pPr algn="r" fontAlgn="auto">
              <a:spcBef>
                <a:spcPts val="0"/>
              </a:spcBef>
              <a:spcAft>
                <a:spcPts val="0"/>
              </a:spcAft>
              <a:defRPr>
                <a:latin typeface="+mn-lt"/>
                <a:cs typeface="+mn-cs"/>
              </a:defRPr>
            </a:lvl1pPr>
          </a:lstStyle>
          <a:p>
            <a:pPr>
              <a:defRPr/>
            </a:pPr>
            <a:r>
              <a:rPr lang="fr-FR"/>
              <a:t>&lt;date/heure&gt;</a:t>
            </a:r>
            <a:endParaRPr/>
          </a:p>
        </p:txBody>
      </p:sp>
      <p:sp>
        <p:nvSpPr>
          <p:cNvPr id="554" name="PlaceHolder 4"/>
          <p:cNvSpPr>
            <a:spLocks noGrp="1"/>
          </p:cNvSpPr>
          <p:nvPr>
            <p:ph type="ftr"/>
          </p:nvPr>
        </p:nvSpPr>
        <p:spPr>
          <a:xfrm>
            <a:off x="0" y="10156825"/>
            <a:ext cx="3281363" cy="534988"/>
          </a:xfrm>
          <a:prstGeom prst="rect">
            <a:avLst/>
          </a:prstGeom>
        </p:spPr>
        <p:txBody>
          <a:bodyPr wrap="none" lIns="0" tIns="0" rIns="0" bIns="0" anchor="b"/>
          <a:lstStyle>
            <a:lvl1pPr fontAlgn="auto">
              <a:spcBef>
                <a:spcPts val="0"/>
              </a:spcBef>
              <a:spcAft>
                <a:spcPts val="0"/>
              </a:spcAft>
              <a:defRPr>
                <a:latin typeface="+mn-lt"/>
                <a:cs typeface="+mn-cs"/>
              </a:defRPr>
            </a:lvl1pPr>
          </a:lstStyle>
          <a:p>
            <a:pPr>
              <a:defRPr/>
            </a:pPr>
            <a:r>
              <a:rPr lang="fr-FR"/>
              <a:t>&lt;pied de page&gt;</a:t>
            </a:r>
            <a:endParaRPr/>
          </a:p>
        </p:txBody>
      </p:sp>
      <p:sp>
        <p:nvSpPr>
          <p:cNvPr id="555" name="PlaceHolder 5"/>
          <p:cNvSpPr>
            <a:spLocks noGrp="1"/>
          </p:cNvSpPr>
          <p:nvPr>
            <p:ph type="sldNum"/>
          </p:nvPr>
        </p:nvSpPr>
        <p:spPr>
          <a:xfrm>
            <a:off x="4278313" y="10156825"/>
            <a:ext cx="3281362" cy="534988"/>
          </a:xfrm>
          <a:prstGeom prst="rect">
            <a:avLst/>
          </a:prstGeom>
        </p:spPr>
        <p:txBody>
          <a:bodyPr wrap="none" lIns="0" tIns="0" rIns="0" bIns="0" anchor="b"/>
          <a:lstStyle>
            <a:lvl1pPr algn="r" fontAlgn="auto">
              <a:spcBef>
                <a:spcPts val="0"/>
              </a:spcBef>
              <a:spcAft>
                <a:spcPts val="0"/>
              </a:spcAft>
              <a:defRPr>
                <a:latin typeface="+mn-lt"/>
                <a:cs typeface="+mn-cs"/>
              </a:defRPr>
            </a:lvl1pPr>
          </a:lstStyle>
          <a:p>
            <a:pPr>
              <a:defRPr/>
            </a:pPr>
            <a:fld id="{ACFD7C7E-6E13-4CED-A053-7B4021D90E2F}" type="slidenum">
              <a:rPr lang="fr-FR"/>
              <a:pPr>
                <a:defRPr/>
              </a:pPr>
              <a:t>‹N°›</a:t>
            </a:fld>
            <a:endParaRPr/>
          </a:p>
        </p:txBody>
      </p:sp>
    </p:spTree>
    <p:extLst>
      <p:ext uri="{BB962C8B-B14F-4D97-AF65-F5344CB8AC3E}">
        <p14:creationId xmlns:p14="http://schemas.microsoft.com/office/powerpoint/2010/main" val="31911576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PlaceHolder 1"/>
          <p:cNvSpPr>
            <a:spLocks noGrp="1"/>
          </p:cNvSpPr>
          <p:nvPr>
            <p:ph type="body"/>
          </p:nvPr>
        </p:nvSpPr>
        <p:spPr bwMode="auto">
          <a:xfrm>
            <a:off x="685800" y="4343400"/>
            <a:ext cx="5486400" cy="4114800"/>
          </a:xfrm>
          <a:noFill/>
        </p:spPr>
        <p:txBody>
          <a:bodyPr vert="horz" numCol="1" anchor="t" anchorCtr="0" compatLnSpc="1">
            <a:prstTxWarp prst="textNoShape">
              <a:avLst/>
            </a:prstTxWarp>
          </a:bodyPr>
          <a:lstStyle/>
          <a:p>
            <a:pPr>
              <a:spcBef>
                <a:spcPct val="0"/>
              </a:spcBef>
            </a:pPr>
            <a:r>
              <a:rPr lang="fr-FR" smtClean="0">
                <a:solidFill>
                  <a:srgbClr val="000000"/>
                </a:solidFill>
              </a:rPr>
              <a:t>Les 6 grandes fonctions d’un espace mutualisé </a:t>
            </a:r>
            <a:r>
              <a:rPr lang="fr-FR" i="1" smtClean="0">
                <a:solidFill>
                  <a:srgbClr val="000000"/>
                </a:solidFill>
              </a:rPr>
              <a:t>16</a:t>
            </a:r>
            <a:endParaRPr lang="fr-FR" smtClean="0"/>
          </a:p>
          <a:p>
            <a:pPr>
              <a:spcBef>
                <a:spcPct val="0"/>
              </a:spcBef>
            </a:pPr>
            <a:r>
              <a:rPr lang="fr-FR" smtClean="0">
                <a:solidFill>
                  <a:srgbClr val="000000"/>
                </a:solidFill>
              </a:rPr>
              <a:t>3 </a:t>
            </a:r>
            <a:r>
              <a:rPr lang="fr-FR" b="1" smtClean="0">
                <a:solidFill>
                  <a:srgbClr val="000000"/>
                </a:solidFill>
              </a:rPr>
              <a:t>Accueil du public : </a:t>
            </a:r>
            <a:r>
              <a:rPr lang="fr-FR" smtClean="0">
                <a:solidFill>
                  <a:srgbClr val="000000"/>
                </a:solidFill>
              </a:rPr>
              <a:t>comprendre son besoin, lui donner de l’information et l’aiguiller vers le</a:t>
            </a:r>
            <a:endParaRPr lang="fr-FR" smtClean="0"/>
          </a:p>
          <a:p>
            <a:pPr>
              <a:spcBef>
                <a:spcPct val="0"/>
              </a:spcBef>
            </a:pPr>
            <a:r>
              <a:rPr lang="fr-FR" smtClean="0">
                <a:solidFill>
                  <a:srgbClr val="000000"/>
                </a:solidFill>
              </a:rPr>
              <a:t>bon service ou le bon interlocuteur. La fonction d’« agent aiguilleur » prend alors toute son</a:t>
            </a:r>
            <a:endParaRPr lang="fr-FR" smtClean="0"/>
          </a:p>
          <a:p>
            <a:pPr>
              <a:spcBef>
                <a:spcPct val="0"/>
              </a:spcBef>
            </a:pPr>
            <a:r>
              <a:rPr lang="fr-FR" smtClean="0">
                <a:solidFill>
                  <a:srgbClr val="000000"/>
                </a:solidFill>
              </a:rPr>
              <a:t>importance et nécessitera d’en définir les contours avec les opérateurs concernés </a:t>
            </a:r>
            <a:r>
              <a:rPr lang="fr-FR" i="1" smtClean="0">
                <a:solidFill>
                  <a:srgbClr val="000000"/>
                </a:solidFill>
              </a:rPr>
              <a:t>(cf. p. 60)</a:t>
            </a:r>
            <a:r>
              <a:rPr lang="fr-FR" smtClean="0">
                <a:solidFill>
                  <a:srgbClr val="000000"/>
                </a:solidFill>
              </a:rPr>
              <a:t>.</a:t>
            </a:r>
            <a:endParaRPr lang="fr-FR" smtClean="0"/>
          </a:p>
          <a:p>
            <a:pPr>
              <a:spcBef>
                <a:spcPct val="0"/>
              </a:spcBef>
            </a:pPr>
            <a:r>
              <a:rPr lang="fr-FR" smtClean="0">
                <a:solidFill>
                  <a:srgbClr val="000000"/>
                </a:solidFill>
              </a:rPr>
              <a:t>3 </a:t>
            </a:r>
            <a:r>
              <a:rPr lang="fr-FR" b="1" smtClean="0">
                <a:solidFill>
                  <a:srgbClr val="000000"/>
                </a:solidFill>
              </a:rPr>
              <a:t>Mise en relation accompagnée avec les services de l’opérateur : </a:t>
            </a:r>
            <a:r>
              <a:rPr lang="fr-FR" smtClean="0">
                <a:solidFill>
                  <a:srgbClr val="000000"/>
                </a:solidFill>
              </a:rPr>
              <a:t>organiser le contact direct entre</a:t>
            </a:r>
            <a:endParaRPr lang="fr-FR" smtClean="0"/>
          </a:p>
          <a:p>
            <a:pPr>
              <a:spcBef>
                <a:spcPct val="0"/>
              </a:spcBef>
            </a:pPr>
            <a:r>
              <a:rPr lang="fr-FR" smtClean="0">
                <a:solidFill>
                  <a:srgbClr val="000000"/>
                </a:solidFill>
              </a:rPr>
              <a:t>l’usager et un agent de l’opérateur via le canal approprié (en direct, par téléphone, courrier, ou</a:t>
            </a:r>
            <a:endParaRPr lang="fr-FR" smtClean="0"/>
          </a:p>
          <a:p>
            <a:pPr>
              <a:spcBef>
                <a:spcPct val="0"/>
              </a:spcBef>
            </a:pPr>
            <a:r>
              <a:rPr lang="fr-FR" smtClean="0">
                <a:solidFill>
                  <a:srgbClr val="000000"/>
                </a:solidFill>
              </a:rPr>
              <a:t>visio-accueil) en fonction du besoin, et éventuellement gérer l’organisation des rendez-vous de</a:t>
            </a:r>
            <a:endParaRPr lang="fr-FR" smtClean="0"/>
          </a:p>
          <a:p>
            <a:pPr>
              <a:spcBef>
                <a:spcPct val="0"/>
              </a:spcBef>
            </a:pPr>
            <a:r>
              <a:rPr lang="fr-FR" smtClean="0">
                <a:solidFill>
                  <a:srgbClr val="000000"/>
                </a:solidFill>
              </a:rPr>
              <a:t>l’opérateur.</a:t>
            </a:r>
            <a:endParaRPr lang="fr-FR" smtClean="0"/>
          </a:p>
          <a:p>
            <a:pPr>
              <a:spcBef>
                <a:spcPct val="0"/>
              </a:spcBef>
            </a:pPr>
            <a:r>
              <a:rPr lang="fr-FR" smtClean="0">
                <a:solidFill>
                  <a:srgbClr val="000000"/>
                </a:solidFill>
              </a:rPr>
              <a:t>3 </a:t>
            </a:r>
            <a:r>
              <a:rPr lang="fr-FR" b="1" smtClean="0">
                <a:solidFill>
                  <a:srgbClr val="000000"/>
                </a:solidFill>
              </a:rPr>
              <a:t>Accompagnement à l’acquisition de nouvelles compétences ou d’autonomie : </a:t>
            </a:r>
            <a:r>
              <a:rPr lang="fr-FR" smtClean="0">
                <a:solidFill>
                  <a:srgbClr val="000000"/>
                </a:solidFill>
              </a:rPr>
              <a:t>se joindre à</a:t>
            </a:r>
            <a:endParaRPr lang="fr-FR" smtClean="0"/>
          </a:p>
          <a:p>
            <a:pPr>
              <a:spcBef>
                <a:spcPct val="0"/>
              </a:spcBef>
            </a:pPr>
            <a:r>
              <a:rPr lang="fr-FR" smtClean="0">
                <a:solidFill>
                  <a:srgbClr val="000000"/>
                </a:solidFill>
              </a:rPr>
              <a:t>l’usager pour le guider dans ses démarches et l’aider à devenir autonome par une pédagogie sur</a:t>
            </a:r>
            <a:endParaRPr lang="fr-FR" smtClean="0"/>
          </a:p>
          <a:p>
            <a:pPr>
              <a:spcBef>
                <a:spcPct val="0"/>
              </a:spcBef>
            </a:pPr>
            <a:r>
              <a:rPr lang="fr-FR" smtClean="0">
                <a:solidFill>
                  <a:srgbClr val="000000"/>
                </a:solidFill>
              </a:rPr>
              <a:t>l’appropriation des outils (notamment numériques) et procédures.</a:t>
            </a:r>
            <a:endParaRPr lang="fr-FR" smtClean="0"/>
          </a:p>
          <a:p>
            <a:pPr>
              <a:spcBef>
                <a:spcPct val="0"/>
              </a:spcBef>
            </a:pPr>
            <a:r>
              <a:rPr lang="fr-FR" smtClean="0">
                <a:solidFill>
                  <a:srgbClr val="000000"/>
                </a:solidFill>
              </a:rPr>
              <a:t>3 </a:t>
            </a:r>
            <a:r>
              <a:rPr lang="fr-FR" b="1" smtClean="0">
                <a:solidFill>
                  <a:srgbClr val="000000"/>
                </a:solidFill>
              </a:rPr>
              <a:t>Médiation, ou « intermédiation » : </a:t>
            </a:r>
            <a:r>
              <a:rPr lang="fr-FR" smtClean="0">
                <a:solidFill>
                  <a:srgbClr val="000000"/>
                </a:solidFill>
              </a:rPr>
              <a:t>tenir le rôle de tiers de confiance pour faciliter la relation entre</a:t>
            </a:r>
            <a:endParaRPr lang="fr-FR" smtClean="0"/>
          </a:p>
          <a:p>
            <a:pPr>
              <a:spcBef>
                <a:spcPct val="0"/>
              </a:spcBef>
            </a:pPr>
            <a:r>
              <a:rPr lang="fr-FR" smtClean="0">
                <a:solidFill>
                  <a:srgbClr val="000000"/>
                </a:solidFill>
              </a:rPr>
              <a:t>l’usager (surtout si celui-ci est en situation de difficulté) et l’opérateur et aider à trouver des</a:t>
            </a:r>
            <a:endParaRPr lang="fr-FR" smtClean="0"/>
          </a:p>
          <a:p>
            <a:pPr>
              <a:spcBef>
                <a:spcPct val="0"/>
              </a:spcBef>
            </a:pPr>
            <a:r>
              <a:rPr lang="fr-FR" smtClean="0">
                <a:solidFill>
                  <a:srgbClr val="000000"/>
                </a:solidFill>
              </a:rPr>
              <a:t>solutions appropriées pour l’usager.</a:t>
            </a:r>
            <a:endParaRPr lang="fr-FR" smtClean="0"/>
          </a:p>
          <a:p>
            <a:pPr>
              <a:spcBef>
                <a:spcPct val="0"/>
              </a:spcBef>
            </a:pPr>
            <a:r>
              <a:rPr lang="fr-FR" smtClean="0">
                <a:solidFill>
                  <a:srgbClr val="000000"/>
                </a:solidFill>
              </a:rPr>
              <a:t>3 </a:t>
            </a:r>
            <a:r>
              <a:rPr lang="fr-FR" b="1" smtClean="0">
                <a:solidFill>
                  <a:srgbClr val="000000"/>
                </a:solidFill>
              </a:rPr>
              <a:t>Ventes de biens et de services : </a:t>
            </a:r>
            <a:r>
              <a:rPr lang="fr-FR" smtClean="0">
                <a:solidFill>
                  <a:srgbClr val="000000"/>
                </a:solidFill>
              </a:rPr>
              <a:t>proposer un bien matériel ou un service en échange d’une</a:t>
            </a:r>
            <a:endParaRPr lang="fr-FR" smtClean="0"/>
          </a:p>
          <a:p>
            <a:pPr>
              <a:spcBef>
                <a:spcPct val="0"/>
              </a:spcBef>
            </a:pPr>
            <a:r>
              <a:rPr lang="fr-FR" smtClean="0">
                <a:solidFill>
                  <a:srgbClr val="000000"/>
                </a:solidFill>
              </a:rPr>
              <a:t>transaction financière ; par exemple, dans le cadre d’une agence postale, La Poste peut déléguer</a:t>
            </a:r>
            <a:endParaRPr lang="fr-FR" smtClean="0"/>
          </a:p>
          <a:p>
            <a:pPr>
              <a:spcBef>
                <a:spcPct val="0"/>
              </a:spcBef>
            </a:pPr>
            <a:r>
              <a:rPr lang="fr-FR" smtClean="0">
                <a:solidFill>
                  <a:srgbClr val="000000"/>
                </a:solidFill>
              </a:rPr>
              <a:t>à la collectivité (commune ou intercommunalité) avec qui elle conventionne, la vente de timbres</a:t>
            </a:r>
            <a:endParaRPr lang="fr-FR" smtClean="0"/>
          </a:p>
          <a:p>
            <a:pPr>
              <a:spcBef>
                <a:spcPct val="0"/>
              </a:spcBef>
            </a:pPr>
            <a:r>
              <a:rPr lang="fr-FR" smtClean="0">
                <a:solidFill>
                  <a:srgbClr val="000000"/>
                </a:solidFill>
              </a:rPr>
              <a:t>et autres prestations postales (y compris certains services financiers). En contrepartie,</a:t>
            </a:r>
            <a:endParaRPr lang="fr-FR" smtClean="0"/>
          </a:p>
          <a:p>
            <a:pPr>
              <a:spcBef>
                <a:spcPct val="0"/>
              </a:spcBef>
            </a:pPr>
            <a:r>
              <a:rPr lang="fr-FR" smtClean="0">
                <a:solidFill>
                  <a:srgbClr val="000000"/>
                </a:solidFill>
              </a:rPr>
              <a:t>la collectivité reçoit une indemnité compensatrice (issue du fonds national postal de péréquation</a:t>
            </a:r>
            <a:endParaRPr lang="fr-FR" smtClean="0"/>
          </a:p>
          <a:p>
            <a:pPr>
              <a:spcBef>
                <a:spcPct val="0"/>
              </a:spcBef>
            </a:pPr>
            <a:r>
              <a:rPr lang="fr-FR" smtClean="0">
                <a:solidFill>
                  <a:srgbClr val="000000"/>
                </a:solidFill>
              </a:rPr>
              <a:t>territoriale) sous forme forfaitaire, censée couvrir la rémunération des personnels ainsi que la</a:t>
            </a:r>
            <a:endParaRPr lang="fr-FR" smtClean="0"/>
          </a:p>
          <a:p>
            <a:pPr>
              <a:spcBef>
                <a:spcPct val="0"/>
              </a:spcBef>
            </a:pPr>
            <a:r>
              <a:rPr lang="fr-FR" smtClean="0">
                <a:solidFill>
                  <a:srgbClr val="000000"/>
                </a:solidFill>
              </a:rPr>
              <a:t>part du coût du local affecté à l’agence postale.</a:t>
            </a:r>
            <a:endParaRPr lang="fr-FR" smtClean="0"/>
          </a:p>
          <a:p>
            <a:pPr>
              <a:spcBef>
                <a:spcPct val="0"/>
              </a:spcBef>
            </a:pPr>
            <a:r>
              <a:rPr lang="fr-FR" smtClean="0">
                <a:solidFill>
                  <a:srgbClr val="000000"/>
                </a:solidFill>
              </a:rPr>
              <a:t>3 </a:t>
            </a:r>
            <a:r>
              <a:rPr lang="fr-FR" b="1" smtClean="0">
                <a:solidFill>
                  <a:srgbClr val="000000"/>
                </a:solidFill>
              </a:rPr>
              <a:t>Prestation de service : </a:t>
            </a:r>
            <a:r>
              <a:rPr lang="fr-FR" smtClean="0">
                <a:solidFill>
                  <a:srgbClr val="000000"/>
                </a:solidFill>
              </a:rPr>
              <a:t>réaliser une prestation à la place d’un usager en front ou en back-office,</a:t>
            </a:r>
            <a:endParaRPr lang="fr-FR" smtClean="0"/>
          </a:p>
          <a:p>
            <a:pPr>
              <a:spcBef>
                <a:spcPct val="0"/>
              </a:spcBef>
            </a:pPr>
            <a:r>
              <a:rPr lang="fr-FR" smtClean="0">
                <a:solidFill>
                  <a:srgbClr val="000000"/>
                </a:solidFill>
              </a:rPr>
              <a:t>afin de faciliter les traitements par l’opérateur.</a:t>
            </a:r>
            <a:endParaRPr lang="fr-FR" smtClean="0"/>
          </a:p>
        </p:txBody>
      </p:sp>
      <p:sp>
        <p:nvSpPr>
          <p:cNvPr id="195586" name="CustomShape 2"/>
          <p:cNvSpPr>
            <a:spLocks noChangeArrowheads="1"/>
          </p:cNvSpPr>
          <p:nvPr/>
        </p:nvSpPr>
        <p:spPr bwMode="auto">
          <a:xfrm>
            <a:off x="3884613" y="8685213"/>
            <a:ext cx="2971800" cy="457200"/>
          </a:xfrm>
          <a:prstGeom prst="rect">
            <a:avLst/>
          </a:prstGeom>
          <a:noFill/>
          <a:ln w="9525">
            <a:noFill/>
            <a:miter lim="800000"/>
            <a:headEnd/>
            <a:tailEnd/>
          </a:ln>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PlaceHolder 1"/>
          <p:cNvSpPr>
            <a:spLocks noGrp="1"/>
          </p:cNvSpPr>
          <p:nvPr>
            <p:ph type="body"/>
          </p:nvPr>
        </p:nvSpPr>
        <p:spPr bwMode="auto">
          <a:xfrm>
            <a:off x="685800" y="4343400"/>
            <a:ext cx="5486400" cy="4114800"/>
          </a:xfrm>
          <a:noFill/>
        </p:spPr>
        <p:txBody>
          <a:bodyPr vert="horz" numCol="1" anchor="t" anchorCtr="0" compatLnSpc="1">
            <a:prstTxWarp prst="textNoShape">
              <a:avLst/>
            </a:prstTxWarp>
          </a:bodyPr>
          <a:lstStyle/>
          <a:p>
            <a:pPr>
              <a:spcBef>
                <a:spcPct val="0"/>
              </a:spcBef>
            </a:pPr>
            <a:r>
              <a:rPr lang="fr-FR" sz="2000" smtClean="0"/>
              <a:t>Guide ETD</a:t>
            </a:r>
            <a:endParaRPr lang="fr-FR" smtClean="0"/>
          </a:p>
          <a:p>
            <a:pPr>
              <a:spcBef>
                <a:spcPct val="0"/>
              </a:spcBef>
              <a:buFont typeface="StarSymbol" charset="0"/>
              <a:buChar char="-"/>
            </a:pPr>
            <a:r>
              <a:rPr lang="fr-FR" sz="2000" smtClean="0"/>
              <a:t>Formuler les enjeux et motivations du projet sur la bade d’un diagnostic territorial</a:t>
            </a:r>
            <a:endParaRPr lang="fr-FR" smtClean="0"/>
          </a:p>
          <a:p>
            <a:pPr>
              <a:spcBef>
                <a:spcPct val="0"/>
              </a:spcBef>
              <a:buFont typeface="StarSymbol" charset="0"/>
              <a:buChar char="-"/>
            </a:pPr>
            <a:r>
              <a:rPr lang="fr-FR" sz="2000" smtClean="0"/>
              <a:t>Qualifier les besoins des usagers, leurs pratiques et le public cible</a:t>
            </a:r>
            <a:endParaRPr lang="fr-FR" smtClean="0"/>
          </a:p>
          <a:p>
            <a:pPr>
              <a:spcBef>
                <a:spcPct val="0"/>
              </a:spcBef>
              <a:buFont typeface="StarSymbol" charset="0"/>
              <a:buChar char="-"/>
            </a:pPr>
            <a:r>
              <a:rPr lang="fr-FR" sz="2000" smtClean="0"/>
              <a:t>Identifier et mobiliser les partenaires potentiels</a:t>
            </a:r>
            <a:endParaRPr lang="fr-FR" smtClean="0"/>
          </a:p>
          <a:p>
            <a:pPr>
              <a:spcBef>
                <a:spcPct val="0"/>
              </a:spcBef>
              <a:buFont typeface="StarSymbol" charset="0"/>
              <a:buChar char="-"/>
            </a:pPr>
            <a:r>
              <a:rPr lang="fr-FR" sz="2000" smtClean="0"/>
              <a:t>Calibrer l’offre de services</a:t>
            </a:r>
            <a:endParaRPr lang="fr-FR" smtClean="0"/>
          </a:p>
          <a:p>
            <a:pPr>
              <a:spcBef>
                <a:spcPct val="0"/>
              </a:spcBef>
              <a:buFont typeface="StarSymbol" charset="0"/>
              <a:buChar char="-"/>
            </a:pPr>
            <a:r>
              <a:rPr lang="fr-FR" sz="2000" smtClean="0"/>
              <a:t>Définir les réponses techniques adaptées : Q° juridiques, organisation, financières, équipements ,accessibilité</a:t>
            </a:r>
            <a:endParaRPr lang="fr-FR" smtClean="0"/>
          </a:p>
          <a:p>
            <a:pPr>
              <a:spcBef>
                <a:spcPct val="0"/>
              </a:spcBef>
              <a:buFont typeface="StarSymbol" charset="0"/>
              <a:buChar char="-"/>
            </a:pPr>
            <a:r>
              <a:rPr lang="fr-FR" sz="2000" smtClean="0"/>
              <a:t>Fonctionnement, animation et évaluation du lieu</a:t>
            </a:r>
            <a:endParaRPr lang="fr-FR" smtClean="0"/>
          </a:p>
        </p:txBody>
      </p:sp>
      <p:sp>
        <p:nvSpPr>
          <p:cNvPr id="202754" name="CustomShape 2"/>
          <p:cNvSpPr>
            <a:spLocks noChangeArrowheads="1"/>
          </p:cNvSpPr>
          <p:nvPr/>
        </p:nvSpPr>
        <p:spPr bwMode="auto">
          <a:xfrm>
            <a:off x="3884613" y="8685213"/>
            <a:ext cx="2971800" cy="457200"/>
          </a:xfrm>
          <a:prstGeom prst="rect">
            <a:avLst/>
          </a:prstGeom>
          <a:noFill/>
          <a:ln w="9525">
            <a:noFill/>
            <a:miter lim="800000"/>
            <a:headEnd/>
            <a:tailEnd/>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PlaceHolder 1"/>
          <p:cNvSpPr>
            <a:spLocks noGrp="1"/>
          </p:cNvSpPr>
          <p:nvPr>
            <p:ph type="body"/>
          </p:nvPr>
        </p:nvSpPr>
        <p:spPr bwMode="auto">
          <a:xfrm>
            <a:off x="685800" y="4343400"/>
            <a:ext cx="5486400" cy="4114800"/>
          </a:xfrm>
          <a:noFill/>
        </p:spPr>
        <p:txBody>
          <a:bodyPr vert="horz" numCol="1" anchor="t" anchorCtr="0" compatLnSpc="1">
            <a:prstTxWarp prst="textNoShape">
              <a:avLst/>
            </a:prstTxWarp>
          </a:bodyPr>
          <a:lstStyle/>
          <a:p>
            <a:pPr>
              <a:spcBef>
                <a:spcPct val="0"/>
              </a:spcBef>
            </a:pPr>
            <a:r>
              <a:rPr lang="fr-FR" sz="2000" smtClean="0"/>
              <a:t>Trop « plat »</a:t>
            </a:r>
            <a:endParaRPr lang="fr-FR" smtClean="0"/>
          </a:p>
        </p:txBody>
      </p:sp>
      <p:sp>
        <p:nvSpPr>
          <p:cNvPr id="208898" name="CustomShape 2"/>
          <p:cNvSpPr>
            <a:spLocks noChangeArrowheads="1"/>
          </p:cNvSpPr>
          <p:nvPr/>
        </p:nvSpPr>
        <p:spPr bwMode="auto">
          <a:xfrm>
            <a:off x="3884613" y="8685213"/>
            <a:ext cx="2971800" cy="457200"/>
          </a:xfrm>
          <a:prstGeom prst="rect">
            <a:avLst/>
          </a:prstGeom>
          <a:noFill/>
          <a:ln w="9525">
            <a:noFill/>
            <a:miter lim="800000"/>
            <a:headEnd/>
            <a:tailEnd/>
          </a:ln>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PlaceHolder 1"/>
          <p:cNvSpPr>
            <a:spLocks noGrp="1"/>
          </p:cNvSpPr>
          <p:nvPr>
            <p:ph type="body"/>
          </p:nvPr>
        </p:nvSpPr>
        <p:spPr bwMode="auto">
          <a:xfrm>
            <a:off x="685800" y="4343400"/>
            <a:ext cx="5486400" cy="4114800"/>
          </a:xfrm>
          <a:noFill/>
        </p:spPr>
        <p:txBody>
          <a:bodyPr vert="horz" numCol="1" anchor="t" anchorCtr="0" compatLnSpc="1">
            <a:prstTxWarp prst="textNoShape">
              <a:avLst/>
            </a:prstTxWarp>
          </a:bodyPr>
          <a:lstStyle/>
          <a:p>
            <a:pPr algn="just">
              <a:spcBef>
                <a:spcPct val="0"/>
              </a:spcBef>
            </a:pPr>
            <a:r>
              <a:rPr lang="fr-FR" sz="2000" smtClean="0"/>
              <a:t>1, le CGET pilote le programme avec une équipe dédiée à la Direction du Développement des capacités des territoires </a:t>
            </a:r>
            <a:r>
              <a:rPr lang="fr-FR" sz="1600" smtClean="0">
                <a:solidFill>
                  <a:srgbClr val="0070C0"/>
                </a:solidFill>
              </a:rPr>
              <a:t>en définissant les conditions de sa mise en œuvre</a:t>
            </a:r>
            <a:endParaRPr lang="fr-FR" smtClean="0"/>
          </a:p>
          <a:p>
            <a:pPr algn="just">
              <a:spcBef>
                <a:spcPct val="0"/>
              </a:spcBef>
            </a:pPr>
            <a:endParaRPr lang="fr-FR" smtClean="0"/>
          </a:p>
          <a:p>
            <a:pPr marL="457200" lvl="1" indent="0" algn="just">
              <a:spcBef>
                <a:spcPct val="0"/>
              </a:spcBef>
              <a:buFontTx/>
              <a:buChar char="•"/>
            </a:pPr>
            <a:r>
              <a:rPr lang="fr-FR" sz="1400" smtClean="0">
                <a:solidFill>
                  <a:srgbClr val="0070C0"/>
                </a:solidFill>
              </a:rPr>
              <a:t>Au niveau réglementaire</a:t>
            </a:r>
            <a:endParaRPr lang="fr-FR" smtClean="0"/>
          </a:p>
          <a:p>
            <a:pPr algn="just">
              <a:spcBef>
                <a:spcPct val="0"/>
              </a:spcBef>
            </a:pPr>
            <a:r>
              <a:rPr lang="fr-FR" sz="1400" smtClean="0">
                <a:solidFill>
                  <a:srgbClr val="0070C0"/>
                </a:solidFill>
              </a:rPr>
              <a:t> </a:t>
            </a:r>
            <a:endParaRPr lang="fr-FR" smtClean="0"/>
          </a:p>
          <a:p>
            <a:pPr marL="457200" lvl="1" indent="0" algn="just">
              <a:spcBef>
                <a:spcPct val="0"/>
              </a:spcBef>
              <a:buFontTx/>
              <a:buChar char="•"/>
            </a:pPr>
            <a:r>
              <a:rPr lang="fr-FR" sz="1400" smtClean="0">
                <a:solidFill>
                  <a:srgbClr val="0070C0"/>
                </a:solidFill>
              </a:rPr>
              <a:t>Au niveau des financements FNADT</a:t>
            </a:r>
            <a:endParaRPr lang="fr-FR" smtClean="0"/>
          </a:p>
          <a:p>
            <a:pPr algn="just">
              <a:spcBef>
                <a:spcPct val="0"/>
              </a:spcBef>
            </a:pPr>
            <a:endParaRPr lang="fr-FR" smtClean="0"/>
          </a:p>
          <a:p>
            <a:pPr algn="just">
              <a:spcBef>
                <a:spcPct val="0"/>
              </a:spcBef>
            </a:pPr>
            <a:r>
              <a:rPr lang="fr-FR" sz="2000" smtClean="0">
                <a:solidFill>
                  <a:srgbClr val="0070C0"/>
                </a:solidFill>
              </a:rPr>
              <a:t>2, le CGET accompagne le réseau préfectoral dans la mise en œuvre du déploiement</a:t>
            </a:r>
            <a:endParaRPr lang="fr-FR" smtClean="0"/>
          </a:p>
          <a:p>
            <a:pPr algn="just">
              <a:spcBef>
                <a:spcPct val="0"/>
              </a:spcBef>
            </a:pPr>
            <a:endParaRPr lang="fr-FR" smtClean="0"/>
          </a:p>
          <a:p>
            <a:pPr algn="just">
              <a:spcBef>
                <a:spcPct val="0"/>
              </a:spcBef>
            </a:pPr>
            <a:r>
              <a:rPr lang="fr-FR" sz="2000" smtClean="0">
                <a:solidFill>
                  <a:srgbClr val="0070C0"/>
                </a:solidFill>
              </a:rPr>
              <a:t>3, le CGET coordonne </a:t>
            </a:r>
            <a:r>
              <a:rPr lang="fr-FR" sz="1600" smtClean="0">
                <a:solidFill>
                  <a:srgbClr val="0070C0"/>
                </a:solidFill>
              </a:rPr>
              <a:t>Le CGET coordonne l’ensemble des partenaires :</a:t>
            </a:r>
            <a:endParaRPr lang="fr-FR" smtClean="0"/>
          </a:p>
          <a:p>
            <a:pPr algn="just">
              <a:spcBef>
                <a:spcPct val="0"/>
              </a:spcBef>
            </a:pPr>
            <a:endParaRPr lang="fr-FR" smtClean="0"/>
          </a:p>
          <a:p>
            <a:pPr marL="457200" lvl="1" indent="0" algn="just">
              <a:spcBef>
                <a:spcPct val="0"/>
              </a:spcBef>
              <a:buSzPct val="25000"/>
              <a:buFontTx/>
              <a:buChar char="•"/>
            </a:pPr>
            <a:r>
              <a:rPr lang="fr-FR" sz="1600" smtClean="0">
                <a:solidFill>
                  <a:srgbClr val="0070C0"/>
                </a:solidFill>
              </a:rPr>
              <a:t>Au niveau interministériel</a:t>
            </a:r>
            <a:endParaRPr lang="fr-FR" smtClean="0"/>
          </a:p>
          <a:p>
            <a:pPr algn="just">
              <a:spcBef>
                <a:spcPct val="0"/>
              </a:spcBef>
            </a:pPr>
            <a:endParaRPr lang="fr-FR" smtClean="0"/>
          </a:p>
          <a:p>
            <a:pPr marL="457200" lvl="1" indent="0" algn="just">
              <a:spcBef>
                <a:spcPct val="0"/>
              </a:spcBef>
              <a:buSzPct val="25000"/>
              <a:buFontTx/>
              <a:buChar char="•"/>
            </a:pPr>
            <a:r>
              <a:rPr lang="fr-FR" sz="1600" smtClean="0">
                <a:solidFill>
                  <a:srgbClr val="0070C0"/>
                </a:solidFill>
              </a:rPr>
              <a:t>Auprès des opérateurs nationaux</a:t>
            </a:r>
            <a:endParaRPr lang="fr-FR" smtClean="0"/>
          </a:p>
          <a:p>
            <a:pPr algn="just">
              <a:spcBef>
                <a:spcPct val="0"/>
              </a:spcBef>
            </a:pPr>
            <a:endParaRPr lang="fr-FR" smtClean="0"/>
          </a:p>
          <a:p>
            <a:pPr algn="just">
              <a:spcBef>
                <a:spcPct val="0"/>
              </a:spcBef>
            </a:pPr>
            <a:r>
              <a:rPr lang="fr-FR" sz="2000" smtClean="0">
                <a:solidFill>
                  <a:srgbClr val="0070C0"/>
                </a:solidFill>
              </a:rPr>
              <a:t>4, opérateurs partenaires des MSAP</a:t>
            </a:r>
            <a:endParaRPr lang="fr-FR" smtClean="0"/>
          </a:p>
          <a:p>
            <a:pPr algn="just">
              <a:spcBef>
                <a:spcPct val="0"/>
              </a:spcBef>
            </a:pPr>
            <a:r>
              <a:rPr lang="fr-FR" sz="2000" smtClean="0">
                <a:solidFill>
                  <a:srgbClr val="0070C0"/>
                </a:solidFill>
              </a:rPr>
              <a:t>5, portées bien souvent par des collectivités locales</a:t>
            </a:r>
            <a:endParaRPr lang="fr-FR" smtClean="0"/>
          </a:p>
          <a:p>
            <a:pPr algn="just">
              <a:spcBef>
                <a:spcPct val="0"/>
              </a:spcBef>
            </a:pPr>
            <a:r>
              <a:rPr lang="fr-FR" sz="2000" smtClean="0">
                <a:solidFill>
                  <a:srgbClr val="0070C0"/>
                </a:solidFill>
              </a:rPr>
              <a:t>6, la CDC assure l’animation nationale au service de l’ensemble des acteurs</a:t>
            </a:r>
            <a:endParaRPr lang="fr-FR" smtClean="0"/>
          </a:p>
          <a:p>
            <a:pPr algn="just">
              <a:spcBef>
                <a:spcPct val="0"/>
              </a:spcBef>
            </a:pPr>
            <a:endParaRPr lang="fr-FR" smtClean="0"/>
          </a:p>
          <a:p>
            <a:pPr algn="just">
              <a:spcBef>
                <a:spcPct val="0"/>
              </a:spcBef>
            </a:pPr>
            <a:r>
              <a:rPr lang="fr-FR" sz="2000" smtClean="0">
                <a:solidFill>
                  <a:srgbClr val="0070C0"/>
                </a:solidFill>
              </a:rPr>
              <a:t>1</a:t>
            </a:r>
            <a:r>
              <a:rPr lang="fr-FR" sz="2000" baseline="30000" smtClean="0">
                <a:solidFill>
                  <a:srgbClr val="0070C0"/>
                </a:solidFill>
              </a:rPr>
              <a:t>er objectif : animer et structurer le réseau existant</a:t>
            </a:r>
            <a:endParaRPr lang="fr-FR" smtClean="0"/>
          </a:p>
          <a:p>
            <a:pPr algn="just">
              <a:spcBef>
                <a:spcPct val="0"/>
              </a:spcBef>
            </a:pPr>
            <a:endParaRPr lang="fr-FR" smtClean="0"/>
          </a:p>
          <a:p>
            <a:pPr algn="just">
              <a:spcBef>
                <a:spcPct val="0"/>
              </a:spcBef>
            </a:pPr>
            <a:endParaRPr lang="fr-FR" smtClean="0"/>
          </a:p>
        </p:txBody>
      </p:sp>
      <p:sp>
        <p:nvSpPr>
          <p:cNvPr id="212994" name="CustomShape 2"/>
          <p:cNvSpPr>
            <a:spLocks noChangeArrowheads="1"/>
          </p:cNvSpPr>
          <p:nvPr/>
        </p:nvSpPr>
        <p:spPr bwMode="auto">
          <a:xfrm>
            <a:off x="3884613" y="8685213"/>
            <a:ext cx="2971800" cy="457200"/>
          </a:xfrm>
          <a:prstGeom prst="rect">
            <a:avLst/>
          </a:prstGeom>
          <a:noFill/>
          <a:ln w="9525">
            <a:noFill/>
            <a:miter lim="800000"/>
            <a:headEnd/>
            <a:tailEnd/>
          </a:ln>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a:lstStyle/>
          <a:p>
            <a:endParaRPr/>
          </a:p>
        </p:txBody>
      </p:sp>
      <p:sp>
        <p:nvSpPr>
          <p:cNvPr id="28" name="PlaceHolder 2"/>
          <p:cNvSpPr>
            <a:spLocks noGrp="1"/>
          </p:cNvSpPr>
          <p:nvPr>
            <p:ph type="body"/>
          </p:nvPr>
        </p:nvSpPr>
        <p:spPr>
          <a:xfrm>
            <a:off x="457200" y="1604520"/>
            <a:ext cx="8229240" cy="1896840"/>
          </a:xfrm>
          <a:prstGeom prst="rect">
            <a:avLst/>
          </a:prstGeom>
        </p:spPr>
        <p:txBody>
          <a:bodyPr/>
          <a:lstStyle/>
          <a:p>
            <a:endParaRPr/>
          </a:p>
        </p:txBody>
      </p:sp>
      <p:sp>
        <p:nvSpPr>
          <p:cNvPr id="29"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5160"/>
          </a:xfrm>
          <a:prstGeom prst="rect">
            <a:avLst/>
          </a:prstGeom>
        </p:spPr>
        <p:txBody>
          <a:bodyPr/>
          <a:lstStyle/>
          <a:p>
            <a:endParaRPr/>
          </a:p>
        </p:txBody>
      </p:sp>
      <p:sp>
        <p:nvSpPr>
          <p:cNvPr id="325" name="PlaceHolder 2"/>
          <p:cNvSpPr>
            <a:spLocks noGrp="1"/>
          </p:cNvSpPr>
          <p:nvPr>
            <p:ph type="body"/>
          </p:nvPr>
        </p:nvSpPr>
        <p:spPr>
          <a:xfrm>
            <a:off x="457200" y="1604520"/>
            <a:ext cx="4015440" cy="3977280"/>
          </a:xfrm>
          <a:prstGeom prst="rect">
            <a:avLst/>
          </a:prstGeom>
        </p:spPr>
        <p:txBody>
          <a:bodyPr/>
          <a:lstStyle/>
          <a:p>
            <a:endParaRPr/>
          </a:p>
        </p:txBody>
      </p:sp>
      <p:sp>
        <p:nvSpPr>
          <p:cNvPr id="326"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8"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457200" y="273600"/>
            <a:ext cx="8229240" cy="1145160"/>
          </a:xfrm>
          <a:prstGeom prst="rect">
            <a:avLst/>
          </a:prstGeom>
        </p:spPr>
        <p:txBody>
          <a:bodyPr/>
          <a:lstStyle/>
          <a:p>
            <a:endParaRPr/>
          </a:p>
        </p:txBody>
      </p:sp>
      <p:sp>
        <p:nvSpPr>
          <p:cNvPr id="330" name="PlaceHolder 2"/>
          <p:cNvSpPr>
            <a:spLocks noGrp="1"/>
          </p:cNvSpPr>
          <p:nvPr>
            <p:ph type="body"/>
          </p:nvPr>
        </p:nvSpPr>
        <p:spPr>
          <a:xfrm>
            <a:off x="457200" y="1604520"/>
            <a:ext cx="4015440" cy="1896840"/>
          </a:xfrm>
          <a:prstGeom prst="rect">
            <a:avLst/>
          </a:prstGeom>
        </p:spPr>
        <p:txBody>
          <a:bodyPr/>
          <a:lstStyle/>
          <a:p>
            <a:endParaRPr/>
          </a:p>
        </p:txBody>
      </p:sp>
      <p:sp>
        <p:nvSpPr>
          <p:cNvPr id="331" name="PlaceHolder 3"/>
          <p:cNvSpPr>
            <a:spLocks noGrp="1"/>
          </p:cNvSpPr>
          <p:nvPr>
            <p:ph type="body"/>
          </p:nvPr>
        </p:nvSpPr>
        <p:spPr>
          <a:xfrm>
            <a:off x="457200" y="3681720"/>
            <a:ext cx="4015440" cy="1896840"/>
          </a:xfrm>
          <a:prstGeom prst="rect">
            <a:avLst/>
          </a:prstGeom>
        </p:spPr>
        <p:txBody>
          <a:bodyPr/>
          <a:lstStyle/>
          <a:p>
            <a:endParaRPr/>
          </a:p>
        </p:txBody>
      </p:sp>
      <p:sp>
        <p:nvSpPr>
          <p:cNvPr id="332"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457200" y="273600"/>
            <a:ext cx="8229240" cy="1145160"/>
          </a:xfrm>
          <a:prstGeom prst="rect">
            <a:avLst/>
          </a:prstGeom>
        </p:spPr>
        <p:txBody>
          <a:bodyPr/>
          <a:lstStyle/>
          <a:p>
            <a:endParaRPr/>
          </a:p>
        </p:txBody>
      </p:sp>
      <p:sp>
        <p:nvSpPr>
          <p:cNvPr id="334" name="PlaceHolder 2"/>
          <p:cNvSpPr>
            <a:spLocks noGrp="1"/>
          </p:cNvSpPr>
          <p:nvPr>
            <p:ph type="body"/>
          </p:nvPr>
        </p:nvSpPr>
        <p:spPr>
          <a:xfrm>
            <a:off x="457200" y="1604520"/>
            <a:ext cx="4015440" cy="3977280"/>
          </a:xfrm>
          <a:prstGeom prst="rect">
            <a:avLst/>
          </a:prstGeom>
        </p:spPr>
        <p:txBody>
          <a:bodyPr/>
          <a:lstStyle/>
          <a:p>
            <a:endParaRPr/>
          </a:p>
        </p:txBody>
      </p:sp>
      <p:sp>
        <p:nvSpPr>
          <p:cNvPr id="335" name="PlaceHolder 3"/>
          <p:cNvSpPr>
            <a:spLocks noGrp="1"/>
          </p:cNvSpPr>
          <p:nvPr>
            <p:ph type="body"/>
          </p:nvPr>
        </p:nvSpPr>
        <p:spPr>
          <a:xfrm>
            <a:off x="4673520" y="1604520"/>
            <a:ext cx="4015440" cy="1896840"/>
          </a:xfrm>
          <a:prstGeom prst="rect">
            <a:avLst/>
          </a:prstGeom>
        </p:spPr>
        <p:txBody>
          <a:bodyPr/>
          <a:lstStyle/>
          <a:p>
            <a:endParaRPr/>
          </a:p>
        </p:txBody>
      </p:sp>
      <p:sp>
        <p:nvSpPr>
          <p:cNvPr id="336"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9240" cy="1145160"/>
          </a:xfrm>
          <a:prstGeom prst="rect">
            <a:avLst/>
          </a:prstGeom>
        </p:spPr>
        <p:txBody>
          <a:bodyPr/>
          <a:lstStyle/>
          <a:p>
            <a:endParaRPr/>
          </a:p>
        </p:txBody>
      </p:sp>
      <p:sp>
        <p:nvSpPr>
          <p:cNvPr id="338" name="PlaceHolder 2"/>
          <p:cNvSpPr>
            <a:spLocks noGrp="1"/>
          </p:cNvSpPr>
          <p:nvPr>
            <p:ph type="body"/>
          </p:nvPr>
        </p:nvSpPr>
        <p:spPr>
          <a:xfrm>
            <a:off x="457200" y="1604520"/>
            <a:ext cx="4015440" cy="1896840"/>
          </a:xfrm>
          <a:prstGeom prst="rect">
            <a:avLst/>
          </a:prstGeom>
        </p:spPr>
        <p:txBody>
          <a:bodyPr/>
          <a:lstStyle/>
          <a:p>
            <a:endParaRPr/>
          </a:p>
        </p:txBody>
      </p:sp>
      <p:sp>
        <p:nvSpPr>
          <p:cNvPr id="339" name="PlaceHolder 3"/>
          <p:cNvSpPr>
            <a:spLocks noGrp="1"/>
          </p:cNvSpPr>
          <p:nvPr>
            <p:ph type="body"/>
          </p:nvPr>
        </p:nvSpPr>
        <p:spPr>
          <a:xfrm>
            <a:off x="4673520" y="1604520"/>
            <a:ext cx="4015440" cy="1896840"/>
          </a:xfrm>
          <a:prstGeom prst="rect">
            <a:avLst/>
          </a:prstGeom>
        </p:spPr>
        <p:txBody>
          <a:bodyPr/>
          <a:lstStyle/>
          <a:p>
            <a:endParaRPr/>
          </a:p>
        </p:txBody>
      </p:sp>
      <p:sp>
        <p:nvSpPr>
          <p:cNvPr id="340"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9240" cy="1145160"/>
          </a:xfrm>
          <a:prstGeom prst="rect">
            <a:avLst/>
          </a:prstGeom>
        </p:spPr>
        <p:txBody>
          <a:bodyPr/>
          <a:lstStyle/>
          <a:p>
            <a:endParaRPr/>
          </a:p>
        </p:txBody>
      </p:sp>
      <p:sp>
        <p:nvSpPr>
          <p:cNvPr id="342" name="PlaceHolder 2"/>
          <p:cNvSpPr>
            <a:spLocks noGrp="1"/>
          </p:cNvSpPr>
          <p:nvPr>
            <p:ph type="body"/>
          </p:nvPr>
        </p:nvSpPr>
        <p:spPr>
          <a:xfrm>
            <a:off x="457200" y="1604520"/>
            <a:ext cx="8229240" cy="1896840"/>
          </a:xfrm>
          <a:prstGeom prst="rect">
            <a:avLst/>
          </a:prstGeom>
        </p:spPr>
        <p:txBody>
          <a:bodyPr/>
          <a:lstStyle/>
          <a:p>
            <a:endParaRPr/>
          </a:p>
        </p:txBody>
      </p:sp>
      <p:sp>
        <p:nvSpPr>
          <p:cNvPr id="343"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457200" y="273600"/>
            <a:ext cx="8229240" cy="1145160"/>
          </a:xfrm>
          <a:prstGeom prst="rect">
            <a:avLst/>
          </a:prstGeom>
        </p:spPr>
        <p:txBody>
          <a:bodyPr/>
          <a:lstStyle/>
          <a:p>
            <a:endParaRPr/>
          </a:p>
        </p:txBody>
      </p:sp>
      <p:sp>
        <p:nvSpPr>
          <p:cNvPr id="345" name="PlaceHolder 2"/>
          <p:cNvSpPr>
            <a:spLocks noGrp="1"/>
          </p:cNvSpPr>
          <p:nvPr>
            <p:ph type="body"/>
          </p:nvPr>
        </p:nvSpPr>
        <p:spPr>
          <a:xfrm>
            <a:off x="457200" y="1604520"/>
            <a:ext cx="4015440" cy="1896840"/>
          </a:xfrm>
          <a:prstGeom prst="rect">
            <a:avLst/>
          </a:prstGeom>
        </p:spPr>
        <p:txBody>
          <a:bodyPr/>
          <a:lstStyle/>
          <a:p>
            <a:endParaRPr/>
          </a:p>
        </p:txBody>
      </p:sp>
      <p:sp>
        <p:nvSpPr>
          <p:cNvPr id="346" name="PlaceHolder 3"/>
          <p:cNvSpPr>
            <a:spLocks noGrp="1"/>
          </p:cNvSpPr>
          <p:nvPr>
            <p:ph type="body"/>
          </p:nvPr>
        </p:nvSpPr>
        <p:spPr>
          <a:xfrm>
            <a:off x="4673520" y="1604520"/>
            <a:ext cx="4015440" cy="1896840"/>
          </a:xfrm>
          <a:prstGeom prst="rect">
            <a:avLst/>
          </a:prstGeom>
        </p:spPr>
        <p:txBody>
          <a:bodyPr/>
          <a:lstStyle/>
          <a:p>
            <a:endParaRPr/>
          </a:p>
        </p:txBody>
      </p:sp>
      <p:sp>
        <p:nvSpPr>
          <p:cNvPr id="347" name="PlaceHolder 4"/>
          <p:cNvSpPr>
            <a:spLocks noGrp="1"/>
          </p:cNvSpPr>
          <p:nvPr>
            <p:ph type="body"/>
          </p:nvPr>
        </p:nvSpPr>
        <p:spPr>
          <a:xfrm>
            <a:off x="4673520" y="3681720"/>
            <a:ext cx="4015440" cy="1896840"/>
          </a:xfrm>
          <a:prstGeom prst="rect">
            <a:avLst/>
          </a:prstGeom>
        </p:spPr>
        <p:txBody>
          <a:bodyPr/>
          <a:lstStyle/>
          <a:p>
            <a:endParaRPr/>
          </a:p>
        </p:txBody>
      </p:sp>
      <p:sp>
        <p:nvSpPr>
          <p:cNvPr id="348"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349" name="PlaceHolder 1"/>
          <p:cNvSpPr>
            <a:spLocks noGrp="1"/>
          </p:cNvSpPr>
          <p:nvPr>
            <p:ph type="title"/>
          </p:nvPr>
        </p:nvSpPr>
        <p:spPr>
          <a:xfrm>
            <a:off x="457200" y="273600"/>
            <a:ext cx="8229240" cy="1145160"/>
          </a:xfrm>
          <a:prstGeom prst="rect">
            <a:avLst/>
          </a:prstGeom>
        </p:spPr>
        <p:txBody>
          <a:bodyPr/>
          <a:lstStyle/>
          <a:p>
            <a:endParaRPr/>
          </a:p>
        </p:txBody>
      </p:sp>
      <p:sp>
        <p:nvSpPr>
          <p:cNvPr id="350" name="PlaceHolder 2"/>
          <p:cNvSpPr>
            <a:spLocks noGrp="1"/>
          </p:cNvSpPr>
          <p:nvPr>
            <p:ph type="body"/>
          </p:nvPr>
        </p:nvSpPr>
        <p:spPr>
          <a:xfrm>
            <a:off x="457200" y="1604520"/>
            <a:ext cx="4015440" cy="1896840"/>
          </a:xfrm>
          <a:prstGeom prst="rect">
            <a:avLst/>
          </a:prstGeom>
        </p:spPr>
        <p:txBody>
          <a:bodyPr/>
          <a:lstStyle/>
          <a:p>
            <a:endParaRPr/>
          </a:p>
        </p:txBody>
      </p:sp>
      <p:sp>
        <p:nvSpPr>
          <p:cNvPr id="351"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5160"/>
          </a:xfrm>
          <a:prstGeom prst="rect">
            <a:avLst/>
          </a:prstGeom>
        </p:spPr>
        <p:txBody>
          <a:bodyPr/>
          <a:lstStyle/>
          <a:p>
            <a:endParaRPr/>
          </a:p>
        </p:txBody>
      </p:sp>
      <p:sp>
        <p:nvSpPr>
          <p:cNvPr id="31" name="PlaceHolder 2"/>
          <p:cNvSpPr>
            <a:spLocks noGrp="1"/>
          </p:cNvSpPr>
          <p:nvPr>
            <p:ph type="body"/>
          </p:nvPr>
        </p:nvSpPr>
        <p:spPr>
          <a:xfrm>
            <a:off x="457200" y="1604520"/>
            <a:ext cx="4015440" cy="1896840"/>
          </a:xfrm>
          <a:prstGeom prst="rect">
            <a:avLst/>
          </a:prstGeom>
        </p:spPr>
        <p:txBody>
          <a:bodyPr/>
          <a:lstStyle/>
          <a:p>
            <a:endParaRPr/>
          </a:p>
        </p:txBody>
      </p:sp>
      <p:sp>
        <p:nvSpPr>
          <p:cNvPr id="32" name="PlaceHolder 3"/>
          <p:cNvSpPr>
            <a:spLocks noGrp="1"/>
          </p:cNvSpPr>
          <p:nvPr>
            <p:ph type="body"/>
          </p:nvPr>
        </p:nvSpPr>
        <p:spPr>
          <a:xfrm>
            <a:off x="4673520" y="1604520"/>
            <a:ext cx="4015440" cy="1896840"/>
          </a:xfrm>
          <a:prstGeom prst="rect">
            <a:avLst/>
          </a:prstGeom>
        </p:spPr>
        <p:txBody>
          <a:bodyPr/>
          <a:lstStyle/>
          <a:p>
            <a:endParaRPr/>
          </a:p>
        </p:txBody>
      </p:sp>
      <p:sp>
        <p:nvSpPr>
          <p:cNvPr id="33" name="PlaceHolder 4"/>
          <p:cNvSpPr>
            <a:spLocks noGrp="1"/>
          </p:cNvSpPr>
          <p:nvPr>
            <p:ph type="body"/>
          </p:nvPr>
        </p:nvSpPr>
        <p:spPr>
          <a:xfrm>
            <a:off x="4673520" y="3681720"/>
            <a:ext cx="4015440" cy="1896840"/>
          </a:xfrm>
          <a:prstGeom prst="rect">
            <a:avLst/>
          </a:prstGeom>
        </p:spPr>
        <p:txBody>
          <a:bodyPr/>
          <a:lstStyle/>
          <a:p>
            <a:endParaRPr/>
          </a:p>
        </p:txBody>
      </p:sp>
      <p:sp>
        <p:nvSpPr>
          <p:cNvPr id="34"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5160"/>
          </a:xfrm>
          <a:prstGeom prst="rect">
            <a:avLst/>
          </a:prstGeom>
        </p:spPr>
        <p:txBody>
          <a:bodyPr/>
          <a:lstStyle/>
          <a:p>
            <a:endParaRPr/>
          </a:p>
        </p:txBody>
      </p:sp>
      <p:sp>
        <p:nvSpPr>
          <p:cNvPr id="361"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9240" cy="1145160"/>
          </a:xfrm>
          <a:prstGeom prst="rect">
            <a:avLst/>
          </a:prstGeom>
        </p:spPr>
        <p:txBody>
          <a:bodyPr/>
          <a:lstStyle/>
          <a:p>
            <a:endParaRPr/>
          </a:p>
        </p:txBody>
      </p:sp>
      <p:sp>
        <p:nvSpPr>
          <p:cNvPr id="363"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5160"/>
          </a:xfrm>
          <a:prstGeom prst="rect">
            <a:avLst/>
          </a:prstGeom>
        </p:spPr>
        <p:txBody>
          <a:bodyPr/>
          <a:lstStyle/>
          <a:p>
            <a:endParaRPr/>
          </a:p>
        </p:txBody>
      </p:sp>
      <p:sp>
        <p:nvSpPr>
          <p:cNvPr id="365" name="PlaceHolder 2"/>
          <p:cNvSpPr>
            <a:spLocks noGrp="1"/>
          </p:cNvSpPr>
          <p:nvPr>
            <p:ph type="body"/>
          </p:nvPr>
        </p:nvSpPr>
        <p:spPr>
          <a:xfrm>
            <a:off x="457200" y="1604520"/>
            <a:ext cx="4015440" cy="3977280"/>
          </a:xfrm>
          <a:prstGeom prst="rect">
            <a:avLst/>
          </a:prstGeom>
        </p:spPr>
        <p:txBody>
          <a:bodyPr/>
          <a:lstStyle/>
          <a:p>
            <a:endParaRPr/>
          </a:p>
        </p:txBody>
      </p:sp>
      <p:sp>
        <p:nvSpPr>
          <p:cNvPr id="366"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8"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457200" y="273600"/>
            <a:ext cx="8229240" cy="1145160"/>
          </a:xfrm>
          <a:prstGeom prst="rect">
            <a:avLst/>
          </a:prstGeom>
        </p:spPr>
        <p:txBody>
          <a:bodyPr/>
          <a:lstStyle/>
          <a:p>
            <a:endParaRPr/>
          </a:p>
        </p:txBody>
      </p:sp>
      <p:sp>
        <p:nvSpPr>
          <p:cNvPr id="370" name="PlaceHolder 2"/>
          <p:cNvSpPr>
            <a:spLocks noGrp="1"/>
          </p:cNvSpPr>
          <p:nvPr>
            <p:ph type="body"/>
          </p:nvPr>
        </p:nvSpPr>
        <p:spPr>
          <a:xfrm>
            <a:off x="457200" y="1604520"/>
            <a:ext cx="4015440" cy="1896840"/>
          </a:xfrm>
          <a:prstGeom prst="rect">
            <a:avLst/>
          </a:prstGeom>
        </p:spPr>
        <p:txBody>
          <a:bodyPr/>
          <a:lstStyle/>
          <a:p>
            <a:endParaRPr/>
          </a:p>
        </p:txBody>
      </p:sp>
      <p:sp>
        <p:nvSpPr>
          <p:cNvPr id="371" name="PlaceHolder 3"/>
          <p:cNvSpPr>
            <a:spLocks noGrp="1"/>
          </p:cNvSpPr>
          <p:nvPr>
            <p:ph type="body"/>
          </p:nvPr>
        </p:nvSpPr>
        <p:spPr>
          <a:xfrm>
            <a:off x="457200" y="3681720"/>
            <a:ext cx="4015440" cy="1896840"/>
          </a:xfrm>
          <a:prstGeom prst="rect">
            <a:avLst/>
          </a:prstGeom>
        </p:spPr>
        <p:txBody>
          <a:bodyPr/>
          <a:lstStyle/>
          <a:p>
            <a:endParaRPr/>
          </a:p>
        </p:txBody>
      </p:sp>
      <p:sp>
        <p:nvSpPr>
          <p:cNvPr id="372"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73600"/>
            <a:ext cx="8229240" cy="1145160"/>
          </a:xfrm>
          <a:prstGeom prst="rect">
            <a:avLst/>
          </a:prstGeom>
        </p:spPr>
        <p:txBody>
          <a:bodyPr/>
          <a:lstStyle/>
          <a:p>
            <a:endParaRPr/>
          </a:p>
        </p:txBody>
      </p:sp>
      <p:sp>
        <p:nvSpPr>
          <p:cNvPr id="374" name="PlaceHolder 2"/>
          <p:cNvSpPr>
            <a:spLocks noGrp="1"/>
          </p:cNvSpPr>
          <p:nvPr>
            <p:ph type="body"/>
          </p:nvPr>
        </p:nvSpPr>
        <p:spPr>
          <a:xfrm>
            <a:off x="457200" y="1604520"/>
            <a:ext cx="4015440" cy="3977280"/>
          </a:xfrm>
          <a:prstGeom prst="rect">
            <a:avLst/>
          </a:prstGeom>
        </p:spPr>
        <p:txBody>
          <a:bodyPr/>
          <a:lstStyle/>
          <a:p>
            <a:endParaRPr/>
          </a:p>
        </p:txBody>
      </p:sp>
      <p:sp>
        <p:nvSpPr>
          <p:cNvPr id="375" name="PlaceHolder 3"/>
          <p:cNvSpPr>
            <a:spLocks noGrp="1"/>
          </p:cNvSpPr>
          <p:nvPr>
            <p:ph type="body"/>
          </p:nvPr>
        </p:nvSpPr>
        <p:spPr>
          <a:xfrm>
            <a:off x="4673520" y="1604520"/>
            <a:ext cx="4015440" cy="1896840"/>
          </a:xfrm>
          <a:prstGeom prst="rect">
            <a:avLst/>
          </a:prstGeom>
        </p:spPr>
        <p:txBody>
          <a:bodyPr/>
          <a:lstStyle/>
          <a:p>
            <a:endParaRPr/>
          </a:p>
        </p:txBody>
      </p:sp>
      <p:sp>
        <p:nvSpPr>
          <p:cNvPr id="376"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73600"/>
            <a:ext cx="8229240" cy="1145160"/>
          </a:xfrm>
          <a:prstGeom prst="rect">
            <a:avLst/>
          </a:prstGeom>
        </p:spPr>
        <p:txBody>
          <a:bodyPr/>
          <a:lstStyle/>
          <a:p>
            <a:endParaRPr/>
          </a:p>
        </p:txBody>
      </p:sp>
      <p:sp>
        <p:nvSpPr>
          <p:cNvPr id="378" name="PlaceHolder 2"/>
          <p:cNvSpPr>
            <a:spLocks noGrp="1"/>
          </p:cNvSpPr>
          <p:nvPr>
            <p:ph type="body"/>
          </p:nvPr>
        </p:nvSpPr>
        <p:spPr>
          <a:xfrm>
            <a:off x="457200" y="1604520"/>
            <a:ext cx="4015440" cy="1896840"/>
          </a:xfrm>
          <a:prstGeom prst="rect">
            <a:avLst/>
          </a:prstGeom>
        </p:spPr>
        <p:txBody>
          <a:bodyPr/>
          <a:lstStyle/>
          <a:p>
            <a:endParaRPr/>
          </a:p>
        </p:txBody>
      </p:sp>
      <p:sp>
        <p:nvSpPr>
          <p:cNvPr id="379" name="PlaceHolder 3"/>
          <p:cNvSpPr>
            <a:spLocks noGrp="1"/>
          </p:cNvSpPr>
          <p:nvPr>
            <p:ph type="body"/>
          </p:nvPr>
        </p:nvSpPr>
        <p:spPr>
          <a:xfrm>
            <a:off x="4673520" y="1604520"/>
            <a:ext cx="4015440" cy="1896840"/>
          </a:xfrm>
          <a:prstGeom prst="rect">
            <a:avLst/>
          </a:prstGeom>
        </p:spPr>
        <p:txBody>
          <a:bodyPr/>
          <a:lstStyle/>
          <a:p>
            <a:endParaRPr/>
          </a:p>
        </p:txBody>
      </p:sp>
      <p:sp>
        <p:nvSpPr>
          <p:cNvPr id="380"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9240" cy="1145160"/>
          </a:xfrm>
          <a:prstGeom prst="rect">
            <a:avLst/>
          </a:prstGeom>
        </p:spPr>
        <p:txBody>
          <a:bodyPr/>
          <a:lstStyle/>
          <a:p>
            <a:endParaRPr/>
          </a:p>
        </p:txBody>
      </p:sp>
      <p:sp>
        <p:nvSpPr>
          <p:cNvPr id="382" name="PlaceHolder 2"/>
          <p:cNvSpPr>
            <a:spLocks noGrp="1"/>
          </p:cNvSpPr>
          <p:nvPr>
            <p:ph type="body"/>
          </p:nvPr>
        </p:nvSpPr>
        <p:spPr>
          <a:xfrm>
            <a:off x="457200" y="1604520"/>
            <a:ext cx="8229240" cy="1896840"/>
          </a:xfrm>
          <a:prstGeom prst="rect">
            <a:avLst/>
          </a:prstGeom>
        </p:spPr>
        <p:txBody>
          <a:bodyPr/>
          <a:lstStyle/>
          <a:p>
            <a:endParaRPr/>
          </a:p>
        </p:txBody>
      </p:sp>
      <p:sp>
        <p:nvSpPr>
          <p:cNvPr id="383"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457200" y="273600"/>
            <a:ext cx="8229240" cy="1145160"/>
          </a:xfrm>
          <a:prstGeom prst="rect">
            <a:avLst/>
          </a:prstGeom>
        </p:spPr>
        <p:txBody>
          <a:bodyPr/>
          <a:lstStyle/>
          <a:p>
            <a:endParaRPr/>
          </a:p>
        </p:txBody>
      </p:sp>
      <p:sp>
        <p:nvSpPr>
          <p:cNvPr id="385" name="PlaceHolder 2"/>
          <p:cNvSpPr>
            <a:spLocks noGrp="1"/>
          </p:cNvSpPr>
          <p:nvPr>
            <p:ph type="body"/>
          </p:nvPr>
        </p:nvSpPr>
        <p:spPr>
          <a:xfrm>
            <a:off x="457200" y="1604520"/>
            <a:ext cx="4015440" cy="1896840"/>
          </a:xfrm>
          <a:prstGeom prst="rect">
            <a:avLst/>
          </a:prstGeom>
        </p:spPr>
        <p:txBody>
          <a:bodyPr/>
          <a:lstStyle/>
          <a:p>
            <a:endParaRPr/>
          </a:p>
        </p:txBody>
      </p:sp>
      <p:sp>
        <p:nvSpPr>
          <p:cNvPr id="386" name="PlaceHolder 3"/>
          <p:cNvSpPr>
            <a:spLocks noGrp="1"/>
          </p:cNvSpPr>
          <p:nvPr>
            <p:ph type="body"/>
          </p:nvPr>
        </p:nvSpPr>
        <p:spPr>
          <a:xfrm>
            <a:off x="4673520" y="1604520"/>
            <a:ext cx="4015440" cy="1896840"/>
          </a:xfrm>
          <a:prstGeom prst="rect">
            <a:avLst/>
          </a:prstGeom>
        </p:spPr>
        <p:txBody>
          <a:bodyPr/>
          <a:lstStyle/>
          <a:p>
            <a:endParaRPr/>
          </a:p>
        </p:txBody>
      </p:sp>
      <p:sp>
        <p:nvSpPr>
          <p:cNvPr id="387" name="PlaceHolder 4"/>
          <p:cNvSpPr>
            <a:spLocks noGrp="1"/>
          </p:cNvSpPr>
          <p:nvPr>
            <p:ph type="body"/>
          </p:nvPr>
        </p:nvSpPr>
        <p:spPr>
          <a:xfrm>
            <a:off x="4673520" y="3681720"/>
            <a:ext cx="4015440" cy="1896840"/>
          </a:xfrm>
          <a:prstGeom prst="rect">
            <a:avLst/>
          </a:prstGeom>
        </p:spPr>
        <p:txBody>
          <a:bodyPr/>
          <a:lstStyle/>
          <a:p>
            <a:endParaRPr/>
          </a:p>
        </p:txBody>
      </p:sp>
      <p:sp>
        <p:nvSpPr>
          <p:cNvPr id="388"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35" name="PlaceHolder 1"/>
          <p:cNvSpPr>
            <a:spLocks noGrp="1"/>
          </p:cNvSpPr>
          <p:nvPr>
            <p:ph type="title"/>
          </p:nvPr>
        </p:nvSpPr>
        <p:spPr>
          <a:xfrm>
            <a:off x="457200" y="273600"/>
            <a:ext cx="8229240" cy="1145160"/>
          </a:xfrm>
          <a:prstGeom prst="rect">
            <a:avLst/>
          </a:prstGeom>
        </p:spPr>
        <p:txBody>
          <a:bodyPr/>
          <a:lstStyle/>
          <a:p>
            <a:endParaRPr/>
          </a:p>
        </p:txBody>
      </p:sp>
      <p:sp>
        <p:nvSpPr>
          <p:cNvPr id="36" name="PlaceHolder 2"/>
          <p:cNvSpPr>
            <a:spLocks noGrp="1"/>
          </p:cNvSpPr>
          <p:nvPr>
            <p:ph type="body"/>
          </p:nvPr>
        </p:nvSpPr>
        <p:spPr>
          <a:xfrm>
            <a:off x="457200" y="1604520"/>
            <a:ext cx="4015440" cy="1896840"/>
          </a:xfrm>
          <a:prstGeom prst="rect">
            <a:avLst/>
          </a:prstGeom>
        </p:spPr>
        <p:txBody>
          <a:bodyPr/>
          <a:lstStyle/>
          <a:p>
            <a:endParaRPr/>
          </a:p>
        </p:txBody>
      </p:sp>
      <p:sp>
        <p:nvSpPr>
          <p:cNvPr id="37"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389" name="PlaceHolder 1"/>
          <p:cNvSpPr>
            <a:spLocks noGrp="1"/>
          </p:cNvSpPr>
          <p:nvPr>
            <p:ph type="title"/>
          </p:nvPr>
        </p:nvSpPr>
        <p:spPr>
          <a:xfrm>
            <a:off x="457200" y="273600"/>
            <a:ext cx="8229240" cy="1145160"/>
          </a:xfrm>
          <a:prstGeom prst="rect">
            <a:avLst/>
          </a:prstGeom>
        </p:spPr>
        <p:txBody>
          <a:bodyPr/>
          <a:lstStyle/>
          <a:p>
            <a:endParaRPr/>
          </a:p>
        </p:txBody>
      </p:sp>
      <p:sp>
        <p:nvSpPr>
          <p:cNvPr id="390" name="PlaceHolder 2"/>
          <p:cNvSpPr>
            <a:spLocks noGrp="1"/>
          </p:cNvSpPr>
          <p:nvPr>
            <p:ph type="body"/>
          </p:nvPr>
        </p:nvSpPr>
        <p:spPr>
          <a:xfrm>
            <a:off x="457200" y="1604520"/>
            <a:ext cx="4015440" cy="1896840"/>
          </a:xfrm>
          <a:prstGeom prst="rect">
            <a:avLst/>
          </a:prstGeom>
        </p:spPr>
        <p:txBody>
          <a:bodyPr/>
          <a:lstStyle/>
          <a:p>
            <a:endParaRPr/>
          </a:p>
        </p:txBody>
      </p:sp>
      <p:sp>
        <p:nvSpPr>
          <p:cNvPr id="391"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5160"/>
          </a:xfrm>
          <a:prstGeom prst="rect">
            <a:avLst/>
          </a:prstGeom>
        </p:spPr>
        <p:txBody>
          <a:bodyPr/>
          <a:lstStyle/>
          <a:p>
            <a:endParaRPr/>
          </a:p>
        </p:txBody>
      </p:sp>
      <p:sp>
        <p:nvSpPr>
          <p:cNvPr id="400"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3600"/>
            <a:ext cx="8229240" cy="1145160"/>
          </a:xfrm>
          <a:prstGeom prst="rect">
            <a:avLst/>
          </a:prstGeom>
        </p:spPr>
        <p:txBody>
          <a:bodyPr/>
          <a:lstStyle/>
          <a:p>
            <a:endParaRPr/>
          </a:p>
        </p:txBody>
      </p:sp>
      <p:sp>
        <p:nvSpPr>
          <p:cNvPr id="402"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57200" y="273600"/>
            <a:ext cx="8229240" cy="1145160"/>
          </a:xfrm>
          <a:prstGeom prst="rect">
            <a:avLst/>
          </a:prstGeom>
        </p:spPr>
        <p:txBody>
          <a:bodyPr/>
          <a:lstStyle/>
          <a:p>
            <a:endParaRPr/>
          </a:p>
        </p:txBody>
      </p:sp>
      <p:sp>
        <p:nvSpPr>
          <p:cNvPr id="404" name="PlaceHolder 2"/>
          <p:cNvSpPr>
            <a:spLocks noGrp="1"/>
          </p:cNvSpPr>
          <p:nvPr>
            <p:ph type="body"/>
          </p:nvPr>
        </p:nvSpPr>
        <p:spPr>
          <a:xfrm>
            <a:off x="457200" y="1604520"/>
            <a:ext cx="4015440" cy="3977280"/>
          </a:xfrm>
          <a:prstGeom prst="rect">
            <a:avLst/>
          </a:prstGeom>
        </p:spPr>
        <p:txBody>
          <a:bodyPr/>
          <a:lstStyle/>
          <a:p>
            <a:endParaRPr/>
          </a:p>
        </p:txBody>
      </p:sp>
      <p:sp>
        <p:nvSpPr>
          <p:cNvPr id="405"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6"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7"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7200" y="273600"/>
            <a:ext cx="8229240" cy="1145160"/>
          </a:xfrm>
          <a:prstGeom prst="rect">
            <a:avLst/>
          </a:prstGeom>
        </p:spPr>
        <p:txBody>
          <a:bodyPr/>
          <a:lstStyle/>
          <a:p>
            <a:endParaRPr/>
          </a:p>
        </p:txBody>
      </p:sp>
      <p:sp>
        <p:nvSpPr>
          <p:cNvPr id="409" name="PlaceHolder 2"/>
          <p:cNvSpPr>
            <a:spLocks noGrp="1"/>
          </p:cNvSpPr>
          <p:nvPr>
            <p:ph type="body"/>
          </p:nvPr>
        </p:nvSpPr>
        <p:spPr>
          <a:xfrm>
            <a:off x="457200" y="1604520"/>
            <a:ext cx="4015440" cy="1896840"/>
          </a:xfrm>
          <a:prstGeom prst="rect">
            <a:avLst/>
          </a:prstGeom>
        </p:spPr>
        <p:txBody>
          <a:bodyPr/>
          <a:lstStyle/>
          <a:p>
            <a:endParaRPr/>
          </a:p>
        </p:txBody>
      </p:sp>
      <p:sp>
        <p:nvSpPr>
          <p:cNvPr id="410" name="PlaceHolder 3"/>
          <p:cNvSpPr>
            <a:spLocks noGrp="1"/>
          </p:cNvSpPr>
          <p:nvPr>
            <p:ph type="body"/>
          </p:nvPr>
        </p:nvSpPr>
        <p:spPr>
          <a:xfrm>
            <a:off x="457200" y="3681720"/>
            <a:ext cx="4015440" cy="1896840"/>
          </a:xfrm>
          <a:prstGeom prst="rect">
            <a:avLst/>
          </a:prstGeom>
        </p:spPr>
        <p:txBody>
          <a:bodyPr/>
          <a:lstStyle/>
          <a:p>
            <a:endParaRPr/>
          </a:p>
        </p:txBody>
      </p:sp>
      <p:sp>
        <p:nvSpPr>
          <p:cNvPr id="411"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73600"/>
            <a:ext cx="8229240" cy="1145160"/>
          </a:xfrm>
          <a:prstGeom prst="rect">
            <a:avLst/>
          </a:prstGeom>
        </p:spPr>
        <p:txBody>
          <a:bodyPr/>
          <a:lstStyle/>
          <a:p>
            <a:endParaRPr/>
          </a:p>
        </p:txBody>
      </p:sp>
      <p:sp>
        <p:nvSpPr>
          <p:cNvPr id="413" name="PlaceHolder 2"/>
          <p:cNvSpPr>
            <a:spLocks noGrp="1"/>
          </p:cNvSpPr>
          <p:nvPr>
            <p:ph type="body"/>
          </p:nvPr>
        </p:nvSpPr>
        <p:spPr>
          <a:xfrm>
            <a:off x="457200" y="1604520"/>
            <a:ext cx="4015440" cy="3977280"/>
          </a:xfrm>
          <a:prstGeom prst="rect">
            <a:avLst/>
          </a:prstGeom>
        </p:spPr>
        <p:txBody>
          <a:bodyPr/>
          <a:lstStyle/>
          <a:p>
            <a:endParaRPr/>
          </a:p>
        </p:txBody>
      </p:sp>
      <p:sp>
        <p:nvSpPr>
          <p:cNvPr id="414" name="PlaceHolder 3"/>
          <p:cNvSpPr>
            <a:spLocks noGrp="1"/>
          </p:cNvSpPr>
          <p:nvPr>
            <p:ph type="body"/>
          </p:nvPr>
        </p:nvSpPr>
        <p:spPr>
          <a:xfrm>
            <a:off x="4673520" y="1604520"/>
            <a:ext cx="4015440" cy="1896840"/>
          </a:xfrm>
          <a:prstGeom prst="rect">
            <a:avLst/>
          </a:prstGeom>
        </p:spPr>
        <p:txBody>
          <a:bodyPr/>
          <a:lstStyle/>
          <a:p>
            <a:endParaRPr/>
          </a:p>
        </p:txBody>
      </p:sp>
      <p:sp>
        <p:nvSpPr>
          <p:cNvPr id="415"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7200" y="273600"/>
            <a:ext cx="8229240" cy="1145160"/>
          </a:xfrm>
          <a:prstGeom prst="rect">
            <a:avLst/>
          </a:prstGeom>
        </p:spPr>
        <p:txBody>
          <a:bodyPr/>
          <a:lstStyle/>
          <a:p>
            <a:endParaRPr/>
          </a:p>
        </p:txBody>
      </p:sp>
      <p:sp>
        <p:nvSpPr>
          <p:cNvPr id="417" name="PlaceHolder 2"/>
          <p:cNvSpPr>
            <a:spLocks noGrp="1"/>
          </p:cNvSpPr>
          <p:nvPr>
            <p:ph type="body"/>
          </p:nvPr>
        </p:nvSpPr>
        <p:spPr>
          <a:xfrm>
            <a:off x="457200" y="1604520"/>
            <a:ext cx="4015440" cy="1896840"/>
          </a:xfrm>
          <a:prstGeom prst="rect">
            <a:avLst/>
          </a:prstGeom>
        </p:spPr>
        <p:txBody>
          <a:bodyPr/>
          <a:lstStyle/>
          <a:p>
            <a:endParaRPr/>
          </a:p>
        </p:txBody>
      </p:sp>
      <p:sp>
        <p:nvSpPr>
          <p:cNvPr id="418" name="PlaceHolder 3"/>
          <p:cNvSpPr>
            <a:spLocks noGrp="1"/>
          </p:cNvSpPr>
          <p:nvPr>
            <p:ph type="body"/>
          </p:nvPr>
        </p:nvSpPr>
        <p:spPr>
          <a:xfrm>
            <a:off x="4673520" y="1604520"/>
            <a:ext cx="4015440" cy="1896840"/>
          </a:xfrm>
          <a:prstGeom prst="rect">
            <a:avLst/>
          </a:prstGeom>
        </p:spPr>
        <p:txBody>
          <a:bodyPr/>
          <a:lstStyle/>
          <a:p>
            <a:endParaRPr/>
          </a:p>
        </p:txBody>
      </p:sp>
      <p:sp>
        <p:nvSpPr>
          <p:cNvPr id="419"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457200" y="273600"/>
            <a:ext cx="8229240" cy="1145160"/>
          </a:xfrm>
          <a:prstGeom prst="rect">
            <a:avLst/>
          </a:prstGeom>
        </p:spPr>
        <p:txBody>
          <a:bodyPr/>
          <a:lstStyle/>
          <a:p>
            <a:endParaRPr/>
          </a:p>
        </p:txBody>
      </p:sp>
      <p:sp>
        <p:nvSpPr>
          <p:cNvPr id="421" name="PlaceHolder 2"/>
          <p:cNvSpPr>
            <a:spLocks noGrp="1"/>
          </p:cNvSpPr>
          <p:nvPr>
            <p:ph type="body"/>
          </p:nvPr>
        </p:nvSpPr>
        <p:spPr>
          <a:xfrm>
            <a:off x="457200" y="1604520"/>
            <a:ext cx="8229240" cy="1896840"/>
          </a:xfrm>
          <a:prstGeom prst="rect">
            <a:avLst/>
          </a:prstGeom>
        </p:spPr>
        <p:txBody>
          <a:bodyPr/>
          <a:lstStyle/>
          <a:p>
            <a:endParaRPr/>
          </a:p>
        </p:txBody>
      </p:sp>
      <p:sp>
        <p:nvSpPr>
          <p:cNvPr id="422"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73600"/>
            <a:ext cx="8229240" cy="1145160"/>
          </a:xfrm>
          <a:prstGeom prst="rect">
            <a:avLst/>
          </a:prstGeom>
        </p:spPr>
        <p:txBody>
          <a:bodyPr/>
          <a:lstStyle/>
          <a:p>
            <a:endParaRPr/>
          </a:p>
        </p:txBody>
      </p:sp>
      <p:sp>
        <p:nvSpPr>
          <p:cNvPr id="424" name="PlaceHolder 2"/>
          <p:cNvSpPr>
            <a:spLocks noGrp="1"/>
          </p:cNvSpPr>
          <p:nvPr>
            <p:ph type="body"/>
          </p:nvPr>
        </p:nvSpPr>
        <p:spPr>
          <a:xfrm>
            <a:off x="457200" y="1604520"/>
            <a:ext cx="4015440" cy="1896840"/>
          </a:xfrm>
          <a:prstGeom prst="rect">
            <a:avLst/>
          </a:prstGeom>
        </p:spPr>
        <p:txBody>
          <a:bodyPr/>
          <a:lstStyle/>
          <a:p>
            <a:endParaRPr/>
          </a:p>
        </p:txBody>
      </p:sp>
      <p:sp>
        <p:nvSpPr>
          <p:cNvPr id="425" name="PlaceHolder 3"/>
          <p:cNvSpPr>
            <a:spLocks noGrp="1"/>
          </p:cNvSpPr>
          <p:nvPr>
            <p:ph type="body"/>
          </p:nvPr>
        </p:nvSpPr>
        <p:spPr>
          <a:xfrm>
            <a:off x="4673520" y="1604520"/>
            <a:ext cx="4015440" cy="1896840"/>
          </a:xfrm>
          <a:prstGeom prst="rect">
            <a:avLst/>
          </a:prstGeom>
        </p:spPr>
        <p:txBody>
          <a:bodyPr/>
          <a:lstStyle/>
          <a:p>
            <a:endParaRPr/>
          </a:p>
        </p:txBody>
      </p:sp>
      <p:sp>
        <p:nvSpPr>
          <p:cNvPr id="426" name="PlaceHolder 4"/>
          <p:cNvSpPr>
            <a:spLocks noGrp="1"/>
          </p:cNvSpPr>
          <p:nvPr>
            <p:ph type="body"/>
          </p:nvPr>
        </p:nvSpPr>
        <p:spPr>
          <a:xfrm>
            <a:off x="4673520" y="3681720"/>
            <a:ext cx="4015440" cy="1896840"/>
          </a:xfrm>
          <a:prstGeom prst="rect">
            <a:avLst/>
          </a:prstGeom>
        </p:spPr>
        <p:txBody>
          <a:bodyPr/>
          <a:lstStyle/>
          <a:p>
            <a:endParaRPr/>
          </a:p>
        </p:txBody>
      </p:sp>
      <p:sp>
        <p:nvSpPr>
          <p:cNvPr id="427"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428" name="PlaceHolder 1"/>
          <p:cNvSpPr>
            <a:spLocks noGrp="1"/>
          </p:cNvSpPr>
          <p:nvPr>
            <p:ph type="title"/>
          </p:nvPr>
        </p:nvSpPr>
        <p:spPr>
          <a:xfrm>
            <a:off x="457200" y="273600"/>
            <a:ext cx="8229240" cy="1145160"/>
          </a:xfrm>
          <a:prstGeom prst="rect">
            <a:avLst/>
          </a:prstGeom>
        </p:spPr>
        <p:txBody>
          <a:bodyPr/>
          <a:lstStyle/>
          <a:p>
            <a:endParaRPr/>
          </a:p>
        </p:txBody>
      </p:sp>
      <p:sp>
        <p:nvSpPr>
          <p:cNvPr id="429" name="PlaceHolder 2"/>
          <p:cNvSpPr>
            <a:spLocks noGrp="1"/>
          </p:cNvSpPr>
          <p:nvPr>
            <p:ph type="body"/>
          </p:nvPr>
        </p:nvSpPr>
        <p:spPr>
          <a:xfrm>
            <a:off x="457200" y="1604520"/>
            <a:ext cx="4015440" cy="1896840"/>
          </a:xfrm>
          <a:prstGeom prst="rect">
            <a:avLst/>
          </a:prstGeom>
        </p:spPr>
        <p:txBody>
          <a:bodyPr/>
          <a:lstStyle/>
          <a:p>
            <a:endParaRPr/>
          </a:p>
        </p:txBody>
      </p:sp>
      <p:sp>
        <p:nvSpPr>
          <p:cNvPr id="430"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9" name="PlaceHolder 1"/>
          <p:cNvSpPr>
            <a:spLocks noGrp="1"/>
          </p:cNvSpPr>
          <p:nvPr>
            <p:ph type="title"/>
          </p:nvPr>
        </p:nvSpPr>
        <p:spPr>
          <a:xfrm>
            <a:off x="457200" y="273600"/>
            <a:ext cx="8229240" cy="1145160"/>
          </a:xfrm>
          <a:prstGeom prst="rect">
            <a:avLst/>
          </a:prstGeom>
        </p:spPr>
        <p:txBody>
          <a:bodyPr/>
          <a:lstStyle/>
          <a:p>
            <a:endParaRPr/>
          </a:p>
        </p:txBody>
      </p:sp>
      <p:sp>
        <p:nvSpPr>
          <p:cNvPr id="440"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7200" y="273600"/>
            <a:ext cx="8229240" cy="1145160"/>
          </a:xfrm>
          <a:prstGeom prst="rect">
            <a:avLst/>
          </a:prstGeom>
        </p:spPr>
        <p:txBody>
          <a:bodyPr/>
          <a:lstStyle/>
          <a:p>
            <a:endParaRPr/>
          </a:p>
        </p:txBody>
      </p:sp>
      <p:sp>
        <p:nvSpPr>
          <p:cNvPr id="442"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73600"/>
            <a:ext cx="8229240" cy="1145160"/>
          </a:xfrm>
          <a:prstGeom prst="rect">
            <a:avLst/>
          </a:prstGeom>
        </p:spPr>
        <p:txBody>
          <a:bodyPr/>
          <a:lstStyle/>
          <a:p>
            <a:endParaRPr/>
          </a:p>
        </p:txBody>
      </p:sp>
      <p:sp>
        <p:nvSpPr>
          <p:cNvPr id="444" name="PlaceHolder 2"/>
          <p:cNvSpPr>
            <a:spLocks noGrp="1"/>
          </p:cNvSpPr>
          <p:nvPr>
            <p:ph type="body"/>
          </p:nvPr>
        </p:nvSpPr>
        <p:spPr>
          <a:xfrm>
            <a:off x="457200" y="1604520"/>
            <a:ext cx="4015440" cy="3977280"/>
          </a:xfrm>
          <a:prstGeom prst="rect">
            <a:avLst/>
          </a:prstGeom>
        </p:spPr>
        <p:txBody>
          <a:bodyPr/>
          <a:lstStyle/>
          <a:p>
            <a:endParaRPr/>
          </a:p>
        </p:txBody>
      </p:sp>
      <p:sp>
        <p:nvSpPr>
          <p:cNvPr id="445"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6"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7"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73600"/>
            <a:ext cx="8229240" cy="1145160"/>
          </a:xfrm>
          <a:prstGeom prst="rect">
            <a:avLst/>
          </a:prstGeom>
        </p:spPr>
        <p:txBody>
          <a:bodyPr/>
          <a:lstStyle/>
          <a:p>
            <a:endParaRPr/>
          </a:p>
        </p:txBody>
      </p:sp>
      <p:sp>
        <p:nvSpPr>
          <p:cNvPr id="449" name="PlaceHolder 2"/>
          <p:cNvSpPr>
            <a:spLocks noGrp="1"/>
          </p:cNvSpPr>
          <p:nvPr>
            <p:ph type="body"/>
          </p:nvPr>
        </p:nvSpPr>
        <p:spPr>
          <a:xfrm>
            <a:off x="457200" y="1604520"/>
            <a:ext cx="4015440" cy="1896840"/>
          </a:xfrm>
          <a:prstGeom prst="rect">
            <a:avLst/>
          </a:prstGeom>
        </p:spPr>
        <p:txBody>
          <a:bodyPr/>
          <a:lstStyle/>
          <a:p>
            <a:endParaRPr/>
          </a:p>
        </p:txBody>
      </p:sp>
      <p:sp>
        <p:nvSpPr>
          <p:cNvPr id="450" name="PlaceHolder 3"/>
          <p:cNvSpPr>
            <a:spLocks noGrp="1"/>
          </p:cNvSpPr>
          <p:nvPr>
            <p:ph type="body"/>
          </p:nvPr>
        </p:nvSpPr>
        <p:spPr>
          <a:xfrm>
            <a:off x="457200" y="3681720"/>
            <a:ext cx="4015440" cy="1896840"/>
          </a:xfrm>
          <a:prstGeom prst="rect">
            <a:avLst/>
          </a:prstGeom>
        </p:spPr>
        <p:txBody>
          <a:bodyPr/>
          <a:lstStyle/>
          <a:p>
            <a:endParaRPr/>
          </a:p>
        </p:txBody>
      </p:sp>
      <p:sp>
        <p:nvSpPr>
          <p:cNvPr id="451"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lstStyle/>
          <a:p>
            <a:endParaRPr/>
          </a:p>
        </p:txBody>
      </p:sp>
      <p:sp>
        <p:nvSpPr>
          <p:cNvPr id="46"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457200" y="273600"/>
            <a:ext cx="8229240" cy="1145160"/>
          </a:xfrm>
          <a:prstGeom prst="rect">
            <a:avLst/>
          </a:prstGeom>
        </p:spPr>
        <p:txBody>
          <a:bodyPr/>
          <a:lstStyle/>
          <a:p>
            <a:endParaRPr/>
          </a:p>
        </p:txBody>
      </p:sp>
      <p:sp>
        <p:nvSpPr>
          <p:cNvPr id="453" name="PlaceHolder 2"/>
          <p:cNvSpPr>
            <a:spLocks noGrp="1"/>
          </p:cNvSpPr>
          <p:nvPr>
            <p:ph type="body"/>
          </p:nvPr>
        </p:nvSpPr>
        <p:spPr>
          <a:xfrm>
            <a:off x="457200" y="1604520"/>
            <a:ext cx="4015440" cy="3977280"/>
          </a:xfrm>
          <a:prstGeom prst="rect">
            <a:avLst/>
          </a:prstGeom>
        </p:spPr>
        <p:txBody>
          <a:bodyPr/>
          <a:lstStyle/>
          <a:p>
            <a:endParaRPr/>
          </a:p>
        </p:txBody>
      </p:sp>
      <p:sp>
        <p:nvSpPr>
          <p:cNvPr id="454" name="PlaceHolder 3"/>
          <p:cNvSpPr>
            <a:spLocks noGrp="1"/>
          </p:cNvSpPr>
          <p:nvPr>
            <p:ph type="body"/>
          </p:nvPr>
        </p:nvSpPr>
        <p:spPr>
          <a:xfrm>
            <a:off x="4673520" y="1604520"/>
            <a:ext cx="4015440" cy="1896840"/>
          </a:xfrm>
          <a:prstGeom prst="rect">
            <a:avLst/>
          </a:prstGeom>
        </p:spPr>
        <p:txBody>
          <a:bodyPr/>
          <a:lstStyle/>
          <a:p>
            <a:endParaRPr/>
          </a:p>
        </p:txBody>
      </p:sp>
      <p:sp>
        <p:nvSpPr>
          <p:cNvPr id="455"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73600"/>
            <a:ext cx="8229240" cy="1145160"/>
          </a:xfrm>
          <a:prstGeom prst="rect">
            <a:avLst/>
          </a:prstGeom>
        </p:spPr>
        <p:txBody>
          <a:bodyPr/>
          <a:lstStyle/>
          <a:p>
            <a:endParaRPr/>
          </a:p>
        </p:txBody>
      </p:sp>
      <p:sp>
        <p:nvSpPr>
          <p:cNvPr id="457" name="PlaceHolder 2"/>
          <p:cNvSpPr>
            <a:spLocks noGrp="1"/>
          </p:cNvSpPr>
          <p:nvPr>
            <p:ph type="body"/>
          </p:nvPr>
        </p:nvSpPr>
        <p:spPr>
          <a:xfrm>
            <a:off x="457200" y="1604520"/>
            <a:ext cx="4015440" cy="1896840"/>
          </a:xfrm>
          <a:prstGeom prst="rect">
            <a:avLst/>
          </a:prstGeom>
        </p:spPr>
        <p:txBody>
          <a:bodyPr/>
          <a:lstStyle/>
          <a:p>
            <a:endParaRPr/>
          </a:p>
        </p:txBody>
      </p:sp>
      <p:sp>
        <p:nvSpPr>
          <p:cNvPr id="458" name="PlaceHolder 3"/>
          <p:cNvSpPr>
            <a:spLocks noGrp="1"/>
          </p:cNvSpPr>
          <p:nvPr>
            <p:ph type="body"/>
          </p:nvPr>
        </p:nvSpPr>
        <p:spPr>
          <a:xfrm>
            <a:off x="4673520" y="1604520"/>
            <a:ext cx="4015440" cy="1896840"/>
          </a:xfrm>
          <a:prstGeom prst="rect">
            <a:avLst/>
          </a:prstGeom>
        </p:spPr>
        <p:txBody>
          <a:bodyPr/>
          <a:lstStyle/>
          <a:p>
            <a:endParaRPr/>
          </a:p>
        </p:txBody>
      </p:sp>
      <p:sp>
        <p:nvSpPr>
          <p:cNvPr id="459"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73600"/>
            <a:ext cx="8229240" cy="1145160"/>
          </a:xfrm>
          <a:prstGeom prst="rect">
            <a:avLst/>
          </a:prstGeom>
        </p:spPr>
        <p:txBody>
          <a:bodyPr/>
          <a:lstStyle/>
          <a:p>
            <a:endParaRPr/>
          </a:p>
        </p:txBody>
      </p:sp>
      <p:sp>
        <p:nvSpPr>
          <p:cNvPr id="461" name="PlaceHolder 2"/>
          <p:cNvSpPr>
            <a:spLocks noGrp="1"/>
          </p:cNvSpPr>
          <p:nvPr>
            <p:ph type="body"/>
          </p:nvPr>
        </p:nvSpPr>
        <p:spPr>
          <a:xfrm>
            <a:off x="457200" y="1604520"/>
            <a:ext cx="8229240" cy="1896840"/>
          </a:xfrm>
          <a:prstGeom prst="rect">
            <a:avLst/>
          </a:prstGeom>
        </p:spPr>
        <p:txBody>
          <a:bodyPr/>
          <a:lstStyle/>
          <a:p>
            <a:endParaRPr/>
          </a:p>
        </p:txBody>
      </p:sp>
      <p:sp>
        <p:nvSpPr>
          <p:cNvPr id="462"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73600"/>
            <a:ext cx="8229240" cy="1145160"/>
          </a:xfrm>
          <a:prstGeom prst="rect">
            <a:avLst/>
          </a:prstGeom>
        </p:spPr>
        <p:txBody>
          <a:bodyPr/>
          <a:lstStyle/>
          <a:p>
            <a:endParaRPr/>
          </a:p>
        </p:txBody>
      </p:sp>
      <p:sp>
        <p:nvSpPr>
          <p:cNvPr id="464" name="PlaceHolder 2"/>
          <p:cNvSpPr>
            <a:spLocks noGrp="1"/>
          </p:cNvSpPr>
          <p:nvPr>
            <p:ph type="body"/>
          </p:nvPr>
        </p:nvSpPr>
        <p:spPr>
          <a:xfrm>
            <a:off x="457200" y="1604520"/>
            <a:ext cx="4015440" cy="1896840"/>
          </a:xfrm>
          <a:prstGeom prst="rect">
            <a:avLst/>
          </a:prstGeom>
        </p:spPr>
        <p:txBody>
          <a:bodyPr/>
          <a:lstStyle/>
          <a:p>
            <a:endParaRPr/>
          </a:p>
        </p:txBody>
      </p:sp>
      <p:sp>
        <p:nvSpPr>
          <p:cNvPr id="465" name="PlaceHolder 3"/>
          <p:cNvSpPr>
            <a:spLocks noGrp="1"/>
          </p:cNvSpPr>
          <p:nvPr>
            <p:ph type="body"/>
          </p:nvPr>
        </p:nvSpPr>
        <p:spPr>
          <a:xfrm>
            <a:off x="4673520" y="1604520"/>
            <a:ext cx="4015440" cy="1896840"/>
          </a:xfrm>
          <a:prstGeom prst="rect">
            <a:avLst/>
          </a:prstGeom>
        </p:spPr>
        <p:txBody>
          <a:bodyPr/>
          <a:lstStyle/>
          <a:p>
            <a:endParaRPr/>
          </a:p>
        </p:txBody>
      </p:sp>
      <p:sp>
        <p:nvSpPr>
          <p:cNvPr id="466" name="PlaceHolder 4"/>
          <p:cNvSpPr>
            <a:spLocks noGrp="1"/>
          </p:cNvSpPr>
          <p:nvPr>
            <p:ph type="body"/>
          </p:nvPr>
        </p:nvSpPr>
        <p:spPr>
          <a:xfrm>
            <a:off x="4673520" y="3681720"/>
            <a:ext cx="4015440" cy="1896840"/>
          </a:xfrm>
          <a:prstGeom prst="rect">
            <a:avLst/>
          </a:prstGeom>
        </p:spPr>
        <p:txBody>
          <a:bodyPr/>
          <a:lstStyle/>
          <a:p>
            <a:endParaRPr/>
          </a:p>
        </p:txBody>
      </p:sp>
      <p:sp>
        <p:nvSpPr>
          <p:cNvPr id="467"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468" name="PlaceHolder 1"/>
          <p:cNvSpPr>
            <a:spLocks noGrp="1"/>
          </p:cNvSpPr>
          <p:nvPr>
            <p:ph type="title"/>
          </p:nvPr>
        </p:nvSpPr>
        <p:spPr>
          <a:xfrm>
            <a:off x="457200" y="273600"/>
            <a:ext cx="8229240" cy="1145160"/>
          </a:xfrm>
          <a:prstGeom prst="rect">
            <a:avLst/>
          </a:prstGeom>
        </p:spPr>
        <p:txBody>
          <a:bodyPr/>
          <a:lstStyle/>
          <a:p>
            <a:endParaRPr/>
          </a:p>
        </p:txBody>
      </p:sp>
      <p:sp>
        <p:nvSpPr>
          <p:cNvPr id="469" name="PlaceHolder 2"/>
          <p:cNvSpPr>
            <a:spLocks noGrp="1"/>
          </p:cNvSpPr>
          <p:nvPr>
            <p:ph type="body"/>
          </p:nvPr>
        </p:nvSpPr>
        <p:spPr>
          <a:xfrm>
            <a:off x="457200" y="1604520"/>
            <a:ext cx="4015440" cy="1896840"/>
          </a:xfrm>
          <a:prstGeom prst="rect">
            <a:avLst/>
          </a:prstGeom>
        </p:spPr>
        <p:txBody>
          <a:bodyPr/>
          <a:lstStyle/>
          <a:p>
            <a:endParaRPr/>
          </a:p>
        </p:txBody>
      </p:sp>
      <p:sp>
        <p:nvSpPr>
          <p:cNvPr id="470"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73600"/>
            <a:ext cx="8229240" cy="1145160"/>
          </a:xfrm>
          <a:prstGeom prst="rect">
            <a:avLst/>
          </a:prstGeom>
        </p:spPr>
        <p:txBody>
          <a:bodyPr/>
          <a:lstStyle/>
          <a:p>
            <a:endParaRPr/>
          </a:p>
        </p:txBody>
      </p:sp>
      <p:sp>
        <p:nvSpPr>
          <p:cNvPr id="479"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73600"/>
            <a:ext cx="8229240" cy="1145160"/>
          </a:xfrm>
          <a:prstGeom prst="rect">
            <a:avLst/>
          </a:prstGeom>
        </p:spPr>
        <p:txBody>
          <a:bodyPr/>
          <a:lstStyle/>
          <a:p>
            <a:endParaRPr/>
          </a:p>
        </p:txBody>
      </p:sp>
      <p:sp>
        <p:nvSpPr>
          <p:cNvPr id="481"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73600"/>
            <a:ext cx="8229240" cy="1145160"/>
          </a:xfrm>
          <a:prstGeom prst="rect">
            <a:avLst/>
          </a:prstGeom>
        </p:spPr>
        <p:txBody>
          <a:bodyPr/>
          <a:lstStyle/>
          <a:p>
            <a:endParaRPr/>
          </a:p>
        </p:txBody>
      </p:sp>
      <p:sp>
        <p:nvSpPr>
          <p:cNvPr id="483" name="PlaceHolder 2"/>
          <p:cNvSpPr>
            <a:spLocks noGrp="1"/>
          </p:cNvSpPr>
          <p:nvPr>
            <p:ph type="body"/>
          </p:nvPr>
        </p:nvSpPr>
        <p:spPr>
          <a:xfrm>
            <a:off x="457200" y="1604520"/>
            <a:ext cx="4015440" cy="3977280"/>
          </a:xfrm>
          <a:prstGeom prst="rect">
            <a:avLst/>
          </a:prstGeom>
        </p:spPr>
        <p:txBody>
          <a:bodyPr/>
          <a:lstStyle/>
          <a:p>
            <a:endParaRPr/>
          </a:p>
        </p:txBody>
      </p:sp>
      <p:sp>
        <p:nvSpPr>
          <p:cNvPr id="484"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a:lstStyle/>
          <a:p>
            <a:endParaRPr/>
          </a:p>
        </p:txBody>
      </p:sp>
      <p:sp>
        <p:nvSpPr>
          <p:cNvPr id="48"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6"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73600"/>
            <a:ext cx="8229240" cy="1145160"/>
          </a:xfrm>
          <a:prstGeom prst="rect">
            <a:avLst/>
          </a:prstGeom>
        </p:spPr>
        <p:txBody>
          <a:bodyPr/>
          <a:lstStyle/>
          <a:p>
            <a:endParaRPr/>
          </a:p>
        </p:txBody>
      </p:sp>
      <p:sp>
        <p:nvSpPr>
          <p:cNvPr id="488" name="PlaceHolder 2"/>
          <p:cNvSpPr>
            <a:spLocks noGrp="1"/>
          </p:cNvSpPr>
          <p:nvPr>
            <p:ph type="body"/>
          </p:nvPr>
        </p:nvSpPr>
        <p:spPr>
          <a:xfrm>
            <a:off x="457200" y="1604520"/>
            <a:ext cx="4015440" cy="1896840"/>
          </a:xfrm>
          <a:prstGeom prst="rect">
            <a:avLst/>
          </a:prstGeom>
        </p:spPr>
        <p:txBody>
          <a:bodyPr/>
          <a:lstStyle/>
          <a:p>
            <a:endParaRPr/>
          </a:p>
        </p:txBody>
      </p:sp>
      <p:sp>
        <p:nvSpPr>
          <p:cNvPr id="489" name="PlaceHolder 3"/>
          <p:cNvSpPr>
            <a:spLocks noGrp="1"/>
          </p:cNvSpPr>
          <p:nvPr>
            <p:ph type="body"/>
          </p:nvPr>
        </p:nvSpPr>
        <p:spPr>
          <a:xfrm>
            <a:off x="457200" y="3681720"/>
            <a:ext cx="4015440" cy="1896840"/>
          </a:xfrm>
          <a:prstGeom prst="rect">
            <a:avLst/>
          </a:prstGeom>
        </p:spPr>
        <p:txBody>
          <a:bodyPr/>
          <a:lstStyle/>
          <a:p>
            <a:endParaRPr/>
          </a:p>
        </p:txBody>
      </p:sp>
      <p:sp>
        <p:nvSpPr>
          <p:cNvPr id="490"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9240" cy="1145160"/>
          </a:xfrm>
          <a:prstGeom prst="rect">
            <a:avLst/>
          </a:prstGeom>
        </p:spPr>
        <p:txBody>
          <a:bodyPr/>
          <a:lstStyle/>
          <a:p>
            <a:endParaRPr/>
          </a:p>
        </p:txBody>
      </p:sp>
      <p:sp>
        <p:nvSpPr>
          <p:cNvPr id="492" name="PlaceHolder 2"/>
          <p:cNvSpPr>
            <a:spLocks noGrp="1"/>
          </p:cNvSpPr>
          <p:nvPr>
            <p:ph type="body"/>
          </p:nvPr>
        </p:nvSpPr>
        <p:spPr>
          <a:xfrm>
            <a:off x="457200" y="1604520"/>
            <a:ext cx="4015440" cy="3977280"/>
          </a:xfrm>
          <a:prstGeom prst="rect">
            <a:avLst/>
          </a:prstGeom>
        </p:spPr>
        <p:txBody>
          <a:bodyPr/>
          <a:lstStyle/>
          <a:p>
            <a:endParaRPr/>
          </a:p>
        </p:txBody>
      </p:sp>
      <p:sp>
        <p:nvSpPr>
          <p:cNvPr id="493" name="PlaceHolder 3"/>
          <p:cNvSpPr>
            <a:spLocks noGrp="1"/>
          </p:cNvSpPr>
          <p:nvPr>
            <p:ph type="body"/>
          </p:nvPr>
        </p:nvSpPr>
        <p:spPr>
          <a:xfrm>
            <a:off x="4673520" y="1604520"/>
            <a:ext cx="4015440" cy="1896840"/>
          </a:xfrm>
          <a:prstGeom prst="rect">
            <a:avLst/>
          </a:prstGeom>
        </p:spPr>
        <p:txBody>
          <a:bodyPr/>
          <a:lstStyle/>
          <a:p>
            <a:endParaRPr/>
          </a:p>
        </p:txBody>
      </p:sp>
      <p:sp>
        <p:nvSpPr>
          <p:cNvPr id="494"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3600"/>
            <a:ext cx="8229240" cy="1145160"/>
          </a:xfrm>
          <a:prstGeom prst="rect">
            <a:avLst/>
          </a:prstGeom>
        </p:spPr>
        <p:txBody>
          <a:bodyPr/>
          <a:lstStyle/>
          <a:p>
            <a:endParaRPr/>
          </a:p>
        </p:txBody>
      </p:sp>
      <p:sp>
        <p:nvSpPr>
          <p:cNvPr id="496" name="PlaceHolder 2"/>
          <p:cNvSpPr>
            <a:spLocks noGrp="1"/>
          </p:cNvSpPr>
          <p:nvPr>
            <p:ph type="body"/>
          </p:nvPr>
        </p:nvSpPr>
        <p:spPr>
          <a:xfrm>
            <a:off x="457200" y="1604520"/>
            <a:ext cx="4015440" cy="1896840"/>
          </a:xfrm>
          <a:prstGeom prst="rect">
            <a:avLst/>
          </a:prstGeom>
        </p:spPr>
        <p:txBody>
          <a:bodyPr/>
          <a:lstStyle/>
          <a:p>
            <a:endParaRPr/>
          </a:p>
        </p:txBody>
      </p:sp>
      <p:sp>
        <p:nvSpPr>
          <p:cNvPr id="497" name="PlaceHolder 3"/>
          <p:cNvSpPr>
            <a:spLocks noGrp="1"/>
          </p:cNvSpPr>
          <p:nvPr>
            <p:ph type="body"/>
          </p:nvPr>
        </p:nvSpPr>
        <p:spPr>
          <a:xfrm>
            <a:off x="4673520" y="1604520"/>
            <a:ext cx="4015440" cy="1896840"/>
          </a:xfrm>
          <a:prstGeom prst="rect">
            <a:avLst/>
          </a:prstGeom>
        </p:spPr>
        <p:txBody>
          <a:bodyPr/>
          <a:lstStyle/>
          <a:p>
            <a:endParaRPr/>
          </a:p>
        </p:txBody>
      </p:sp>
      <p:sp>
        <p:nvSpPr>
          <p:cNvPr id="498"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457200" y="273600"/>
            <a:ext cx="8229240" cy="1145160"/>
          </a:xfrm>
          <a:prstGeom prst="rect">
            <a:avLst/>
          </a:prstGeom>
        </p:spPr>
        <p:txBody>
          <a:bodyPr/>
          <a:lstStyle/>
          <a:p>
            <a:endParaRPr/>
          </a:p>
        </p:txBody>
      </p:sp>
      <p:sp>
        <p:nvSpPr>
          <p:cNvPr id="500" name="PlaceHolder 2"/>
          <p:cNvSpPr>
            <a:spLocks noGrp="1"/>
          </p:cNvSpPr>
          <p:nvPr>
            <p:ph type="body"/>
          </p:nvPr>
        </p:nvSpPr>
        <p:spPr>
          <a:xfrm>
            <a:off x="457200" y="1604520"/>
            <a:ext cx="8229240" cy="1896840"/>
          </a:xfrm>
          <a:prstGeom prst="rect">
            <a:avLst/>
          </a:prstGeom>
        </p:spPr>
        <p:txBody>
          <a:bodyPr/>
          <a:lstStyle/>
          <a:p>
            <a:endParaRPr/>
          </a:p>
        </p:txBody>
      </p:sp>
      <p:sp>
        <p:nvSpPr>
          <p:cNvPr id="501"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273600"/>
            <a:ext cx="8229240" cy="1145160"/>
          </a:xfrm>
          <a:prstGeom prst="rect">
            <a:avLst/>
          </a:prstGeom>
        </p:spPr>
        <p:txBody>
          <a:bodyPr/>
          <a:lstStyle/>
          <a:p>
            <a:endParaRPr/>
          </a:p>
        </p:txBody>
      </p:sp>
      <p:sp>
        <p:nvSpPr>
          <p:cNvPr id="503" name="PlaceHolder 2"/>
          <p:cNvSpPr>
            <a:spLocks noGrp="1"/>
          </p:cNvSpPr>
          <p:nvPr>
            <p:ph type="body"/>
          </p:nvPr>
        </p:nvSpPr>
        <p:spPr>
          <a:xfrm>
            <a:off x="457200" y="1604520"/>
            <a:ext cx="4015440" cy="1896840"/>
          </a:xfrm>
          <a:prstGeom prst="rect">
            <a:avLst/>
          </a:prstGeom>
        </p:spPr>
        <p:txBody>
          <a:bodyPr/>
          <a:lstStyle/>
          <a:p>
            <a:endParaRPr/>
          </a:p>
        </p:txBody>
      </p:sp>
      <p:sp>
        <p:nvSpPr>
          <p:cNvPr id="504" name="PlaceHolder 3"/>
          <p:cNvSpPr>
            <a:spLocks noGrp="1"/>
          </p:cNvSpPr>
          <p:nvPr>
            <p:ph type="body"/>
          </p:nvPr>
        </p:nvSpPr>
        <p:spPr>
          <a:xfrm>
            <a:off x="4673520" y="1604520"/>
            <a:ext cx="4015440" cy="1896840"/>
          </a:xfrm>
          <a:prstGeom prst="rect">
            <a:avLst/>
          </a:prstGeom>
        </p:spPr>
        <p:txBody>
          <a:bodyPr/>
          <a:lstStyle/>
          <a:p>
            <a:endParaRPr/>
          </a:p>
        </p:txBody>
      </p:sp>
      <p:sp>
        <p:nvSpPr>
          <p:cNvPr id="505" name="PlaceHolder 4"/>
          <p:cNvSpPr>
            <a:spLocks noGrp="1"/>
          </p:cNvSpPr>
          <p:nvPr>
            <p:ph type="body"/>
          </p:nvPr>
        </p:nvSpPr>
        <p:spPr>
          <a:xfrm>
            <a:off x="4673520" y="3681720"/>
            <a:ext cx="4015440" cy="1896840"/>
          </a:xfrm>
          <a:prstGeom prst="rect">
            <a:avLst/>
          </a:prstGeom>
        </p:spPr>
        <p:txBody>
          <a:bodyPr/>
          <a:lstStyle/>
          <a:p>
            <a:endParaRPr/>
          </a:p>
        </p:txBody>
      </p:sp>
      <p:sp>
        <p:nvSpPr>
          <p:cNvPr id="506"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507" name="PlaceHolder 1"/>
          <p:cNvSpPr>
            <a:spLocks noGrp="1"/>
          </p:cNvSpPr>
          <p:nvPr>
            <p:ph type="title"/>
          </p:nvPr>
        </p:nvSpPr>
        <p:spPr>
          <a:xfrm>
            <a:off x="457200" y="273600"/>
            <a:ext cx="8229240" cy="1145160"/>
          </a:xfrm>
          <a:prstGeom prst="rect">
            <a:avLst/>
          </a:prstGeom>
        </p:spPr>
        <p:txBody>
          <a:bodyPr/>
          <a:lstStyle/>
          <a:p>
            <a:endParaRPr/>
          </a:p>
        </p:txBody>
      </p:sp>
      <p:sp>
        <p:nvSpPr>
          <p:cNvPr id="508" name="PlaceHolder 2"/>
          <p:cNvSpPr>
            <a:spLocks noGrp="1"/>
          </p:cNvSpPr>
          <p:nvPr>
            <p:ph type="body"/>
          </p:nvPr>
        </p:nvSpPr>
        <p:spPr>
          <a:xfrm>
            <a:off x="457200" y="1604520"/>
            <a:ext cx="4015440" cy="1896840"/>
          </a:xfrm>
          <a:prstGeom prst="rect">
            <a:avLst/>
          </a:prstGeom>
        </p:spPr>
        <p:txBody>
          <a:bodyPr/>
          <a:lstStyle/>
          <a:p>
            <a:endParaRPr/>
          </a:p>
        </p:txBody>
      </p:sp>
      <p:sp>
        <p:nvSpPr>
          <p:cNvPr id="509"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7" name="PlaceHolder 1"/>
          <p:cNvSpPr>
            <a:spLocks noGrp="1"/>
          </p:cNvSpPr>
          <p:nvPr>
            <p:ph type="title"/>
          </p:nvPr>
        </p:nvSpPr>
        <p:spPr>
          <a:xfrm>
            <a:off x="457200" y="273600"/>
            <a:ext cx="8229240" cy="1145160"/>
          </a:xfrm>
          <a:prstGeom prst="rect">
            <a:avLst/>
          </a:prstGeom>
        </p:spPr>
        <p:txBody>
          <a:bodyPr/>
          <a:lstStyle/>
          <a:p>
            <a:endParaRPr/>
          </a:p>
        </p:txBody>
      </p:sp>
      <p:sp>
        <p:nvSpPr>
          <p:cNvPr id="518"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457200" y="273600"/>
            <a:ext cx="8229240" cy="1145160"/>
          </a:xfrm>
          <a:prstGeom prst="rect">
            <a:avLst/>
          </a:prstGeom>
        </p:spPr>
        <p:txBody>
          <a:bodyPr/>
          <a:lstStyle/>
          <a:p>
            <a:endParaRPr/>
          </a:p>
        </p:txBody>
      </p:sp>
      <p:sp>
        <p:nvSpPr>
          <p:cNvPr id="520"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lstStyle/>
          <a:p>
            <a:endParaRPr/>
          </a:p>
        </p:txBody>
      </p:sp>
      <p:sp>
        <p:nvSpPr>
          <p:cNvPr id="50" name="PlaceHolder 2"/>
          <p:cNvSpPr>
            <a:spLocks noGrp="1"/>
          </p:cNvSpPr>
          <p:nvPr>
            <p:ph type="body"/>
          </p:nvPr>
        </p:nvSpPr>
        <p:spPr>
          <a:xfrm>
            <a:off x="457200" y="1604520"/>
            <a:ext cx="4015440" cy="3977280"/>
          </a:xfrm>
          <a:prstGeom prst="rect">
            <a:avLst/>
          </a:prstGeom>
        </p:spPr>
        <p:txBody>
          <a:bodyPr/>
          <a:lstStyle/>
          <a:p>
            <a:endParaRPr/>
          </a:p>
        </p:txBody>
      </p:sp>
      <p:sp>
        <p:nvSpPr>
          <p:cNvPr id="51"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457200" y="273600"/>
            <a:ext cx="8229240" cy="1145160"/>
          </a:xfrm>
          <a:prstGeom prst="rect">
            <a:avLst/>
          </a:prstGeom>
        </p:spPr>
        <p:txBody>
          <a:bodyPr/>
          <a:lstStyle/>
          <a:p>
            <a:endParaRPr/>
          </a:p>
        </p:txBody>
      </p:sp>
      <p:sp>
        <p:nvSpPr>
          <p:cNvPr id="522" name="PlaceHolder 2"/>
          <p:cNvSpPr>
            <a:spLocks noGrp="1"/>
          </p:cNvSpPr>
          <p:nvPr>
            <p:ph type="body"/>
          </p:nvPr>
        </p:nvSpPr>
        <p:spPr>
          <a:xfrm>
            <a:off x="457200" y="1604520"/>
            <a:ext cx="4015440" cy="3977280"/>
          </a:xfrm>
          <a:prstGeom prst="rect">
            <a:avLst/>
          </a:prstGeom>
        </p:spPr>
        <p:txBody>
          <a:bodyPr/>
          <a:lstStyle/>
          <a:p>
            <a:endParaRPr/>
          </a:p>
        </p:txBody>
      </p:sp>
      <p:sp>
        <p:nvSpPr>
          <p:cNvPr id="523"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4"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5"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457200" y="273600"/>
            <a:ext cx="8229240" cy="1145160"/>
          </a:xfrm>
          <a:prstGeom prst="rect">
            <a:avLst/>
          </a:prstGeom>
        </p:spPr>
        <p:txBody>
          <a:bodyPr/>
          <a:lstStyle/>
          <a:p>
            <a:endParaRPr/>
          </a:p>
        </p:txBody>
      </p:sp>
      <p:sp>
        <p:nvSpPr>
          <p:cNvPr id="527" name="PlaceHolder 2"/>
          <p:cNvSpPr>
            <a:spLocks noGrp="1"/>
          </p:cNvSpPr>
          <p:nvPr>
            <p:ph type="body"/>
          </p:nvPr>
        </p:nvSpPr>
        <p:spPr>
          <a:xfrm>
            <a:off x="457200" y="1604520"/>
            <a:ext cx="4015440" cy="1896840"/>
          </a:xfrm>
          <a:prstGeom prst="rect">
            <a:avLst/>
          </a:prstGeom>
        </p:spPr>
        <p:txBody>
          <a:bodyPr/>
          <a:lstStyle/>
          <a:p>
            <a:endParaRPr/>
          </a:p>
        </p:txBody>
      </p:sp>
      <p:sp>
        <p:nvSpPr>
          <p:cNvPr id="528" name="PlaceHolder 3"/>
          <p:cNvSpPr>
            <a:spLocks noGrp="1"/>
          </p:cNvSpPr>
          <p:nvPr>
            <p:ph type="body"/>
          </p:nvPr>
        </p:nvSpPr>
        <p:spPr>
          <a:xfrm>
            <a:off x="457200" y="3681720"/>
            <a:ext cx="4015440" cy="1896840"/>
          </a:xfrm>
          <a:prstGeom prst="rect">
            <a:avLst/>
          </a:prstGeom>
        </p:spPr>
        <p:txBody>
          <a:bodyPr/>
          <a:lstStyle/>
          <a:p>
            <a:endParaRPr/>
          </a:p>
        </p:txBody>
      </p:sp>
      <p:sp>
        <p:nvSpPr>
          <p:cNvPr id="529"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457200" y="273600"/>
            <a:ext cx="8229240" cy="1145160"/>
          </a:xfrm>
          <a:prstGeom prst="rect">
            <a:avLst/>
          </a:prstGeom>
        </p:spPr>
        <p:txBody>
          <a:bodyPr/>
          <a:lstStyle/>
          <a:p>
            <a:endParaRPr/>
          </a:p>
        </p:txBody>
      </p:sp>
      <p:sp>
        <p:nvSpPr>
          <p:cNvPr id="531" name="PlaceHolder 2"/>
          <p:cNvSpPr>
            <a:spLocks noGrp="1"/>
          </p:cNvSpPr>
          <p:nvPr>
            <p:ph type="body"/>
          </p:nvPr>
        </p:nvSpPr>
        <p:spPr>
          <a:xfrm>
            <a:off x="457200" y="1604520"/>
            <a:ext cx="4015440" cy="3977280"/>
          </a:xfrm>
          <a:prstGeom prst="rect">
            <a:avLst/>
          </a:prstGeom>
        </p:spPr>
        <p:txBody>
          <a:bodyPr/>
          <a:lstStyle/>
          <a:p>
            <a:endParaRPr/>
          </a:p>
        </p:txBody>
      </p:sp>
      <p:sp>
        <p:nvSpPr>
          <p:cNvPr id="532" name="PlaceHolder 3"/>
          <p:cNvSpPr>
            <a:spLocks noGrp="1"/>
          </p:cNvSpPr>
          <p:nvPr>
            <p:ph type="body"/>
          </p:nvPr>
        </p:nvSpPr>
        <p:spPr>
          <a:xfrm>
            <a:off x="4673520" y="1604520"/>
            <a:ext cx="4015440" cy="1896840"/>
          </a:xfrm>
          <a:prstGeom prst="rect">
            <a:avLst/>
          </a:prstGeom>
        </p:spPr>
        <p:txBody>
          <a:bodyPr/>
          <a:lstStyle/>
          <a:p>
            <a:endParaRPr/>
          </a:p>
        </p:txBody>
      </p:sp>
      <p:sp>
        <p:nvSpPr>
          <p:cNvPr id="533"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457200" y="273600"/>
            <a:ext cx="8229240" cy="1145160"/>
          </a:xfrm>
          <a:prstGeom prst="rect">
            <a:avLst/>
          </a:prstGeom>
        </p:spPr>
        <p:txBody>
          <a:bodyPr/>
          <a:lstStyle/>
          <a:p>
            <a:endParaRPr/>
          </a:p>
        </p:txBody>
      </p:sp>
      <p:sp>
        <p:nvSpPr>
          <p:cNvPr id="535" name="PlaceHolder 2"/>
          <p:cNvSpPr>
            <a:spLocks noGrp="1"/>
          </p:cNvSpPr>
          <p:nvPr>
            <p:ph type="body"/>
          </p:nvPr>
        </p:nvSpPr>
        <p:spPr>
          <a:xfrm>
            <a:off x="457200" y="1604520"/>
            <a:ext cx="4015440" cy="1896840"/>
          </a:xfrm>
          <a:prstGeom prst="rect">
            <a:avLst/>
          </a:prstGeom>
        </p:spPr>
        <p:txBody>
          <a:bodyPr/>
          <a:lstStyle/>
          <a:p>
            <a:endParaRPr/>
          </a:p>
        </p:txBody>
      </p:sp>
      <p:sp>
        <p:nvSpPr>
          <p:cNvPr id="536" name="PlaceHolder 3"/>
          <p:cNvSpPr>
            <a:spLocks noGrp="1"/>
          </p:cNvSpPr>
          <p:nvPr>
            <p:ph type="body"/>
          </p:nvPr>
        </p:nvSpPr>
        <p:spPr>
          <a:xfrm>
            <a:off x="4673520" y="1604520"/>
            <a:ext cx="4015440" cy="1896840"/>
          </a:xfrm>
          <a:prstGeom prst="rect">
            <a:avLst/>
          </a:prstGeom>
        </p:spPr>
        <p:txBody>
          <a:bodyPr/>
          <a:lstStyle/>
          <a:p>
            <a:endParaRPr/>
          </a:p>
        </p:txBody>
      </p:sp>
      <p:sp>
        <p:nvSpPr>
          <p:cNvPr id="537"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73600"/>
            <a:ext cx="8229240" cy="1145160"/>
          </a:xfrm>
          <a:prstGeom prst="rect">
            <a:avLst/>
          </a:prstGeom>
        </p:spPr>
        <p:txBody>
          <a:bodyPr/>
          <a:lstStyle/>
          <a:p>
            <a:endParaRPr/>
          </a:p>
        </p:txBody>
      </p:sp>
      <p:sp>
        <p:nvSpPr>
          <p:cNvPr id="539" name="PlaceHolder 2"/>
          <p:cNvSpPr>
            <a:spLocks noGrp="1"/>
          </p:cNvSpPr>
          <p:nvPr>
            <p:ph type="body"/>
          </p:nvPr>
        </p:nvSpPr>
        <p:spPr>
          <a:xfrm>
            <a:off x="457200" y="1604520"/>
            <a:ext cx="8229240" cy="1896840"/>
          </a:xfrm>
          <a:prstGeom prst="rect">
            <a:avLst/>
          </a:prstGeom>
        </p:spPr>
        <p:txBody>
          <a:bodyPr/>
          <a:lstStyle/>
          <a:p>
            <a:endParaRPr/>
          </a:p>
        </p:txBody>
      </p:sp>
      <p:sp>
        <p:nvSpPr>
          <p:cNvPr id="540"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457200" y="273600"/>
            <a:ext cx="8229240" cy="1145160"/>
          </a:xfrm>
          <a:prstGeom prst="rect">
            <a:avLst/>
          </a:prstGeom>
        </p:spPr>
        <p:txBody>
          <a:bodyPr/>
          <a:lstStyle/>
          <a:p>
            <a:endParaRPr/>
          </a:p>
        </p:txBody>
      </p:sp>
      <p:sp>
        <p:nvSpPr>
          <p:cNvPr id="542" name="PlaceHolder 2"/>
          <p:cNvSpPr>
            <a:spLocks noGrp="1"/>
          </p:cNvSpPr>
          <p:nvPr>
            <p:ph type="body"/>
          </p:nvPr>
        </p:nvSpPr>
        <p:spPr>
          <a:xfrm>
            <a:off x="457200" y="1604520"/>
            <a:ext cx="4015440" cy="1896840"/>
          </a:xfrm>
          <a:prstGeom prst="rect">
            <a:avLst/>
          </a:prstGeom>
        </p:spPr>
        <p:txBody>
          <a:bodyPr/>
          <a:lstStyle/>
          <a:p>
            <a:endParaRPr/>
          </a:p>
        </p:txBody>
      </p:sp>
      <p:sp>
        <p:nvSpPr>
          <p:cNvPr id="543" name="PlaceHolder 3"/>
          <p:cNvSpPr>
            <a:spLocks noGrp="1"/>
          </p:cNvSpPr>
          <p:nvPr>
            <p:ph type="body"/>
          </p:nvPr>
        </p:nvSpPr>
        <p:spPr>
          <a:xfrm>
            <a:off x="4673520" y="1604520"/>
            <a:ext cx="4015440" cy="1896840"/>
          </a:xfrm>
          <a:prstGeom prst="rect">
            <a:avLst/>
          </a:prstGeom>
        </p:spPr>
        <p:txBody>
          <a:bodyPr/>
          <a:lstStyle/>
          <a:p>
            <a:endParaRPr/>
          </a:p>
        </p:txBody>
      </p:sp>
      <p:sp>
        <p:nvSpPr>
          <p:cNvPr id="544" name="PlaceHolder 4"/>
          <p:cNvSpPr>
            <a:spLocks noGrp="1"/>
          </p:cNvSpPr>
          <p:nvPr>
            <p:ph type="body"/>
          </p:nvPr>
        </p:nvSpPr>
        <p:spPr>
          <a:xfrm>
            <a:off x="4673520" y="3681720"/>
            <a:ext cx="4015440" cy="1896840"/>
          </a:xfrm>
          <a:prstGeom prst="rect">
            <a:avLst/>
          </a:prstGeom>
        </p:spPr>
        <p:txBody>
          <a:bodyPr/>
          <a:lstStyle/>
          <a:p>
            <a:endParaRPr/>
          </a:p>
        </p:txBody>
      </p:sp>
      <p:sp>
        <p:nvSpPr>
          <p:cNvPr id="545"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546" name="PlaceHolder 1"/>
          <p:cNvSpPr>
            <a:spLocks noGrp="1"/>
          </p:cNvSpPr>
          <p:nvPr>
            <p:ph type="title"/>
          </p:nvPr>
        </p:nvSpPr>
        <p:spPr>
          <a:xfrm>
            <a:off x="457200" y="273600"/>
            <a:ext cx="8229240" cy="1145160"/>
          </a:xfrm>
          <a:prstGeom prst="rect">
            <a:avLst/>
          </a:prstGeom>
        </p:spPr>
        <p:txBody>
          <a:bodyPr/>
          <a:lstStyle/>
          <a:p>
            <a:endParaRPr/>
          </a:p>
        </p:txBody>
      </p:sp>
      <p:sp>
        <p:nvSpPr>
          <p:cNvPr id="547" name="PlaceHolder 2"/>
          <p:cNvSpPr>
            <a:spLocks noGrp="1"/>
          </p:cNvSpPr>
          <p:nvPr>
            <p:ph type="body"/>
          </p:nvPr>
        </p:nvSpPr>
        <p:spPr>
          <a:xfrm>
            <a:off x="457200" y="1604520"/>
            <a:ext cx="4015440" cy="1896840"/>
          </a:xfrm>
          <a:prstGeom prst="rect">
            <a:avLst/>
          </a:prstGeom>
        </p:spPr>
        <p:txBody>
          <a:bodyPr/>
          <a:lstStyle/>
          <a:p>
            <a:endParaRPr/>
          </a:p>
        </p:txBody>
      </p:sp>
      <p:sp>
        <p:nvSpPr>
          <p:cNvPr id="548"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a:lstStyle/>
          <a:p>
            <a:endParaRPr/>
          </a:p>
        </p:txBody>
      </p:sp>
      <p:sp>
        <p:nvSpPr>
          <p:cNvPr id="55" name="PlaceHolder 2"/>
          <p:cNvSpPr>
            <a:spLocks noGrp="1"/>
          </p:cNvSpPr>
          <p:nvPr>
            <p:ph type="body"/>
          </p:nvPr>
        </p:nvSpPr>
        <p:spPr>
          <a:xfrm>
            <a:off x="457200" y="1604520"/>
            <a:ext cx="4015440" cy="1896840"/>
          </a:xfrm>
          <a:prstGeom prst="rect">
            <a:avLst/>
          </a:prstGeom>
        </p:spPr>
        <p:txBody>
          <a:bodyPr/>
          <a:lstStyle/>
          <a:p>
            <a:endParaRPr/>
          </a:p>
        </p:txBody>
      </p:sp>
      <p:sp>
        <p:nvSpPr>
          <p:cNvPr id="56" name="PlaceHolder 3"/>
          <p:cNvSpPr>
            <a:spLocks noGrp="1"/>
          </p:cNvSpPr>
          <p:nvPr>
            <p:ph type="body"/>
          </p:nvPr>
        </p:nvSpPr>
        <p:spPr>
          <a:xfrm>
            <a:off x="457200" y="3681720"/>
            <a:ext cx="4015440" cy="1896840"/>
          </a:xfrm>
          <a:prstGeom prst="rect">
            <a:avLst/>
          </a:prstGeom>
        </p:spPr>
        <p:txBody>
          <a:bodyPr/>
          <a:lstStyle/>
          <a:p>
            <a:endParaRPr/>
          </a:p>
        </p:txBody>
      </p:sp>
      <p:sp>
        <p:nvSpPr>
          <p:cNvPr id="57"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lstStyle/>
          <a:p>
            <a:endParaRPr/>
          </a:p>
        </p:txBody>
      </p:sp>
      <p:sp>
        <p:nvSpPr>
          <p:cNvPr id="7"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a:lstStyle/>
          <a:p>
            <a:endParaRPr/>
          </a:p>
        </p:txBody>
      </p:sp>
      <p:sp>
        <p:nvSpPr>
          <p:cNvPr id="59" name="PlaceHolder 2"/>
          <p:cNvSpPr>
            <a:spLocks noGrp="1"/>
          </p:cNvSpPr>
          <p:nvPr>
            <p:ph type="body"/>
          </p:nvPr>
        </p:nvSpPr>
        <p:spPr>
          <a:xfrm>
            <a:off x="457200" y="1604520"/>
            <a:ext cx="4015440" cy="3977280"/>
          </a:xfrm>
          <a:prstGeom prst="rect">
            <a:avLst/>
          </a:prstGeom>
        </p:spPr>
        <p:txBody>
          <a:bodyPr/>
          <a:lstStyle/>
          <a:p>
            <a:endParaRPr/>
          </a:p>
        </p:txBody>
      </p:sp>
      <p:sp>
        <p:nvSpPr>
          <p:cNvPr id="60" name="PlaceHolder 3"/>
          <p:cNvSpPr>
            <a:spLocks noGrp="1"/>
          </p:cNvSpPr>
          <p:nvPr>
            <p:ph type="body"/>
          </p:nvPr>
        </p:nvSpPr>
        <p:spPr>
          <a:xfrm>
            <a:off x="4673520" y="1604520"/>
            <a:ext cx="4015440" cy="1896840"/>
          </a:xfrm>
          <a:prstGeom prst="rect">
            <a:avLst/>
          </a:prstGeom>
        </p:spPr>
        <p:txBody>
          <a:bodyPr/>
          <a:lstStyle/>
          <a:p>
            <a:endParaRPr/>
          </a:p>
        </p:txBody>
      </p:sp>
      <p:sp>
        <p:nvSpPr>
          <p:cNvPr id="61"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a:lstStyle/>
          <a:p>
            <a:endParaRPr/>
          </a:p>
        </p:txBody>
      </p:sp>
      <p:sp>
        <p:nvSpPr>
          <p:cNvPr id="63" name="PlaceHolder 2"/>
          <p:cNvSpPr>
            <a:spLocks noGrp="1"/>
          </p:cNvSpPr>
          <p:nvPr>
            <p:ph type="body"/>
          </p:nvPr>
        </p:nvSpPr>
        <p:spPr>
          <a:xfrm>
            <a:off x="457200" y="1604520"/>
            <a:ext cx="4015440" cy="1896840"/>
          </a:xfrm>
          <a:prstGeom prst="rect">
            <a:avLst/>
          </a:prstGeom>
        </p:spPr>
        <p:txBody>
          <a:bodyPr/>
          <a:lstStyle/>
          <a:p>
            <a:endParaRPr/>
          </a:p>
        </p:txBody>
      </p:sp>
      <p:sp>
        <p:nvSpPr>
          <p:cNvPr id="64" name="PlaceHolder 3"/>
          <p:cNvSpPr>
            <a:spLocks noGrp="1"/>
          </p:cNvSpPr>
          <p:nvPr>
            <p:ph type="body"/>
          </p:nvPr>
        </p:nvSpPr>
        <p:spPr>
          <a:xfrm>
            <a:off x="4673520" y="1604520"/>
            <a:ext cx="4015440" cy="1896840"/>
          </a:xfrm>
          <a:prstGeom prst="rect">
            <a:avLst/>
          </a:prstGeom>
        </p:spPr>
        <p:txBody>
          <a:bodyPr/>
          <a:lstStyle/>
          <a:p>
            <a:endParaRPr/>
          </a:p>
        </p:txBody>
      </p:sp>
      <p:sp>
        <p:nvSpPr>
          <p:cNvPr id="65"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a:lstStyle/>
          <a:p>
            <a:endParaRPr/>
          </a:p>
        </p:txBody>
      </p:sp>
      <p:sp>
        <p:nvSpPr>
          <p:cNvPr id="67" name="PlaceHolder 2"/>
          <p:cNvSpPr>
            <a:spLocks noGrp="1"/>
          </p:cNvSpPr>
          <p:nvPr>
            <p:ph type="body"/>
          </p:nvPr>
        </p:nvSpPr>
        <p:spPr>
          <a:xfrm>
            <a:off x="457200" y="1604520"/>
            <a:ext cx="8229240" cy="1896840"/>
          </a:xfrm>
          <a:prstGeom prst="rect">
            <a:avLst/>
          </a:prstGeom>
        </p:spPr>
        <p:txBody>
          <a:bodyPr/>
          <a:lstStyle/>
          <a:p>
            <a:endParaRPr/>
          </a:p>
        </p:txBody>
      </p:sp>
      <p:sp>
        <p:nvSpPr>
          <p:cNvPr id="68"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5160"/>
          </a:xfrm>
          <a:prstGeom prst="rect">
            <a:avLst/>
          </a:prstGeom>
        </p:spPr>
        <p:txBody>
          <a:bodyPr/>
          <a:lstStyle/>
          <a:p>
            <a:endParaRPr/>
          </a:p>
        </p:txBody>
      </p:sp>
      <p:sp>
        <p:nvSpPr>
          <p:cNvPr id="70" name="PlaceHolder 2"/>
          <p:cNvSpPr>
            <a:spLocks noGrp="1"/>
          </p:cNvSpPr>
          <p:nvPr>
            <p:ph type="body"/>
          </p:nvPr>
        </p:nvSpPr>
        <p:spPr>
          <a:xfrm>
            <a:off x="457200" y="1604520"/>
            <a:ext cx="4015440" cy="1896840"/>
          </a:xfrm>
          <a:prstGeom prst="rect">
            <a:avLst/>
          </a:prstGeom>
        </p:spPr>
        <p:txBody>
          <a:bodyPr/>
          <a:lstStyle/>
          <a:p>
            <a:endParaRPr/>
          </a:p>
        </p:txBody>
      </p:sp>
      <p:sp>
        <p:nvSpPr>
          <p:cNvPr id="71" name="PlaceHolder 3"/>
          <p:cNvSpPr>
            <a:spLocks noGrp="1"/>
          </p:cNvSpPr>
          <p:nvPr>
            <p:ph type="body"/>
          </p:nvPr>
        </p:nvSpPr>
        <p:spPr>
          <a:xfrm>
            <a:off x="4673520" y="1604520"/>
            <a:ext cx="4015440" cy="1896840"/>
          </a:xfrm>
          <a:prstGeom prst="rect">
            <a:avLst/>
          </a:prstGeom>
        </p:spPr>
        <p:txBody>
          <a:bodyPr/>
          <a:lstStyle/>
          <a:p>
            <a:endParaRPr/>
          </a:p>
        </p:txBody>
      </p:sp>
      <p:sp>
        <p:nvSpPr>
          <p:cNvPr id="72" name="PlaceHolder 4"/>
          <p:cNvSpPr>
            <a:spLocks noGrp="1"/>
          </p:cNvSpPr>
          <p:nvPr>
            <p:ph type="body"/>
          </p:nvPr>
        </p:nvSpPr>
        <p:spPr>
          <a:xfrm>
            <a:off x="4673520" y="3681720"/>
            <a:ext cx="4015440" cy="1896840"/>
          </a:xfrm>
          <a:prstGeom prst="rect">
            <a:avLst/>
          </a:prstGeom>
        </p:spPr>
        <p:txBody>
          <a:bodyPr/>
          <a:lstStyle/>
          <a:p>
            <a:endParaRPr/>
          </a:p>
        </p:txBody>
      </p:sp>
      <p:sp>
        <p:nvSpPr>
          <p:cNvPr id="73"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74" name="PlaceHolder 1"/>
          <p:cNvSpPr>
            <a:spLocks noGrp="1"/>
          </p:cNvSpPr>
          <p:nvPr>
            <p:ph type="title"/>
          </p:nvPr>
        </p:nvSpPr>
        <p:spPr>
          <a:xfrm>
            <a:off x="457200" y="273600"/>
            <a:ext cx="8229240" cy="1145160"/>
          </a:xfrm>
          <a:prstGeom prst="rect">
            <a:avLst/>
          </a:prstGeom>
        </p:spPr>
        <p:txBody>
          <a:bodyPr/>
          <a:lstStyle/>
          <a:p>
            <a:endParaRPr/>
          </a:p>
        </p:txBody>
      </p:sp>
      <p:sp>
        <p:nvSpPr>
          <p:cNvPr id="75" name="PlaceHolder 2"/>
          <p:cNvSpPr>
            <a:spLocks noGrp="1"/>
          </p:cNvSpPr>
          <p:nvPr>
            <p:ph type="body"/>
          </p:nvPr>
        </p:nvSpPr>
        <p:spPr>
          <a:xfrm>
            <a:off x="457200" y="1604520"/>
            <a:ext cx="4015440" cy="1896840"/>
          </a:xfrm>
          <a:prstGeom prst="rect">
            <a:avLst/>
          </a:prstGeom>
        </p:spPr>
        <p:txBody>
          <a:bodyPr/>
          <a:lstStyle/>
          <a:p>
            <a:endParaRPr/>
          </a:p>
        </p:txBody>
      </p:sp>
      <p:sp>
        <p:nvSpPr>
          <p:cNvPr id="76"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a:lstStyle/>
          <a:p>
            <a:endParaRPr/>
          </a:p>
        </p:txBody>
      </p:sp>
      <p:sp>
        <p:nvSpPr>
          <p:cNvPr id="86"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a:lstStyle/>
          <a:p>
            <a:endParaRPr/>
          </a:p>
        </p:txBody>
      </p:sp>
      <p:sp>
        <p:nvSpPr>
          <p:cNvPr id="88"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a:lstStyle/>
          <a:p>
            <a:endParaRPr/>
          </a:p>
        </p:txBody>
      </p:sp>
      <p:sp>
        <p:nvSpPr>
          <p:cNvPr id="90" name="PlaceHolder 2"/>
          <p:cNvSpPr>
            <a:spLocks noGrp="1"/>
          </p:cNvSpPr>
          <p:nvPr>
            <p:ph type="body"/>
          </p:nvPr>
        </p:nvSpPr>
        <p:spPr>
          <a:xfrm>
            <a:off x="457200" y="1604520"/>
            <a:ext cx="4015440" cy="3977280"/>
          </a:xfrm>
          <a:prstGeom prst="rect">
            <a:avLst/>
          </a:prstGeom>
        </p:spPr>
        <p:txBody>
          <a:bodyPr/>
          <a:lstStyle/>
          <a:p>
            <a:endParaRPr/>
          </a:p>
        </p:txBody>
      </p:sp>
      <p:sp>
        <p:nvSpPr>
          <p:cNvPr id="91"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a:lstStyle/>
          <a:p>
            <a:endParaRPr/>
          </a:p>
        </p:txBody>
      </p:sp>
      <p:sp>
        <p:nvSpPr>
          <p:cNvPr id="9"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a:lstStyle/>
          <a:p>
            <a:endParaRPr/>
          </a:p>
        </p:txBody>
      </p:sp>
      <p:sp>
        <p:nvSpPr>
          <p:cNvPr id="95" name="PlaceHolder 2"/>
          <p:cNvSpPr>
            <a:spLocks noGrp="1"/>
          </p:cNvSpPr>
          <p:nvPr>
            <p:ph type="body"/>
          </p:nvPr>
        </p:nvSpPr>
        <p:spPr>
          <a:xfrm>
            <a:off x="457200" y="1604520"/>
            <a:ext cx="4015440" cy="1896840"/>
          </a:xfrm>
          <a:prstGeom prst="rect">
            <a:avLst/>
          </a:prstGeom>
        </p:spPr>
        <p:txBody>
          <a:bodyPr/>
          <a:lstStyle/>
          <a:p>
            <a:endParaRPr/>
          </a:p>
        </p:txBody>
      </p:sp>
      <p:sp>
        <p:nvSpPr>
          <p:cNvPr id="96" name="PlaceHolder 3"/>
          <p:cNvSpPr>
            <a:spLocks noGrp="1"/>
          </p:cNvSpPr>
          <p:nvPr>
            <p:ph type="body"/>
          </p:nvPr>
        </p:nvSpPr>
        <p:spPr>
          <a:xfrm>
            <a:off x="457200" y="3681720"/>
            <a:ext cx="4015440" cy="1896840"/>
          </a:xfrm>
          <a:prstGeom prst="rect">
            <a:avLst/>
          </a:prstGeom>
        </p:spPr>
        <p:txBody>
          <a:bodyPr/>
          <a:lstStyle/>
          <a:p>
            <a:endParaRPr/>
          </a:p>
        </p:txBody>
      </p:sp>
      <p:sp>
        <p:nvSpPr>
          <p:cNvPr id="97"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a:lstStyle/>
          <a:p>
            <a:endParaRPr/>
          </a:p>
        </p:txBody>
      </p:sp>
      <p:sp>
        <p:nvSpPr>
          <p:cNvPr id="99" name="PlaceHolder 2"/>
          <p:cNvSpPr>
            <a:spLocks noGrp="1"/>
          </p:cNvSpPr>
          <p:nvPr>
            <p:ph type="body"/>
          </p:nvPr>
        </p:nvSpPr>
        <p:spPr>
          <a:xfrm>
            <a:off x="457200" y="1604520"/>
            <a:ext cx="4015440" cy="3977280"/>
          </a:xfrm>
          <a:prstGeom prst="rect">
            <a:avLst/>
          </a:prstGeom>
        </p:spPr>
        <p:txBody>
          <a:bodyPr/>
          <a:lstStyle/>
          <a:p>
            <a:endParaRPr/>
          </a:p>
        </p:txBody>
      </p:sp>
      <p:sp>
        <p:nvSpPr>
          <p:cNvPr id="100" name="PlaceHolder 3"/>
          <p:cNvSpPr>
            <a:spLocks noGrp="1"/>
          </p:cNvSpPr>
          <p:nvPr>
            <p:ph type="body"/>
          </p:nvPr>
        </p:nvSpPr>
        <p:spPr>
          <a:xfrm>
            <a:off x="4673520" y="1604520"/>
            <a:ext cx="4015440" cy="1896840"/>
          </a:xfrm>
          <a:prstGeom prst="rect">
            <a:avLst/>
          </a:prstGeom>
        </p:spPr>
        <p:txBody>
          <a:bodyPr/>
          <a:lstStyle/>
          <a:p>
            <a:endParaRPr/>
          </a:p>
        </p:txBody>
      </p:sp>
      <p:sp>
        <p:nvSpPr>
          <p:cNvPr id="101"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5160"/>
          </a:xfrm>
          <a:prstGeom prst="rect">
            <a:avLst/>
          </a:prstGeom>
        </p:spPr>
        <p:txBody>
          <a:bodyPr/>
          <a:lstStyle/>
          <a:p>
            <a:endParaRPr/>
          </a:p>
        </p:txBody>
      </p:sp>
      <p:sp>
        <p:nvSpPr>
          <p:cNvPr id="103" name="PlaceHolder 2"/>
          <p:cNvSpPr>
            <a:spLocks noGrp="1"/>
          </p:cNvSpPr>
          <p:nvPr>
            <p:ph type="body"/>
          </p:nvPr>
        </p:nvSpPr>
        <p:spPr>
          <a:xfrm>
            <a:off x="457200" y="1604520"/>
            <a:ext cx="4015440" cy="1896840"/>
          </a:xfrm>
          <a:prstGeom prst="rect">
            <a:avLst/>
          </a:prstGeom>
        </p:spPr>
        <p:txBody>
          <a:bodyPr/>
          <a:lstStyle/>
          <a:p>
            <a:endParaRPr/>
          </a:p>
        </p:txBody>
      </p:sp>
      <p:sp>
        <p:nvSpPr>
          <p:cNvPr id="104" name="PlaceHolder 3"/>
          <p:cNvSpPr>
            <a:spLocks noGrp="1"/>
          </p:cNvSpPr>
          <p:nvPr>
            <p:ph type="body"/>
          </p:nvPr>
        </p:nvSpPr>
        <p:spPr>
          <a:xfrm>
            <a:off x="4673520" y="1604520"/>
            <a:ext cx="4015440" cy="1896840"/>
          </a:xfrm>
          <a:prstGeom prst="rect">
            <a:avLst/>
          </a:prstGeom>
        </p:spPr>
        <p:txBody>
          <a:bodyPr/>
          <a:lstStyle/>
          <a:p>
            <a:endParaRPr/>
          </a:p>
        </p:txBody>
      </p:sp>
      <p:sp>
        <p:nvSpPr>
          <p:cNvPr id="105"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5160"/>
          </a:xfrm>
          <a:prstGeom prst="rect">
            <a:avLst/>
          </a:prstGeom>
        </p:spPr>
        <p:txBody>
          <a:bodyPr/>
          <a:lstStyle/>
          <a:p>
            <a:endParaRPr/>
          </a:p>
        </p:txBody>
      </p:sp>
      <p:sp>
        <p:nvSpPr>
          <p:cNvPr id="107" name="PlaceHolder 2"/>
          <p:cNvSpPr>
            <a:spLocks noGrp="1"/>
          </p:cNvSpPr>
          <p:nvPr>
            <p:ph type="body"/>
          </p:nvPr>
        </p:nvSpPr>
        <p:spPr>
          <a:xfrm>
            <a:off x="457200" y="1604520"/>
            <a:ext cx="8229240" cy="1896840"/>
          </a:xfrm>
          <a:prstGeom prst="rect">
            <a:avLst/>
          </a:prstGeom>
        </p:spPr>
        <p:txBody>
          <a:bodyPr/>
          <a:lstStyle/>
          <a:p>
            <a:endParaRPr/>
          </a:p>
        </p:txBody>
      </p:sp>
      <p:sp>
        <p:nvSpPr>
          <p:cNvPr id="108"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lstStyle/>
          <a:p>
            <a:endParaRPr/>
          </a:p>
        </p:txBody>
      </p:sp>
      <p:sp>
        <p:nvSpPr>
          <p:cNvPr id="110" name="PlaceHolder 2"/>
          <p:cNvSpPr>
            <a:spLocks noGrp="1"/>
          </p:cNvSpPr>
          <p:nvPr>
            <p:ph type="body"/>
          </p:nvPr>
        </p:nvSpPr>
        <p:spPr>
          <a:xfrm>
            <a:off x="457200" y="1604520"/>
            <a:ext cx="4015440" cy="1896840"/>
          </a:xfrm>
          <a:prstGeom prst="rect">
            <a:avLst/>
          </a:prstGeom>
        </p:spPr>
        <p:txBody>
          <a:bodyPr/>
          <a:lstStyle/>
          <a:p>
            <a:endParaRPr/>
          </a:p>
        </p:txBody>
      </p:sp>
      <p:sp>
        <p:nvSpPr>
          <p:cNvPr id="111" name="PlaceHolder 3"/>
          <p:cNvSpPr>
            <a:spLocks noGrp="1"/>
          </p:cNvSpPr>
          <p:nvPr>
            <p:ph type="body"/>
          </p:nvPr>
        </p:nvSpPr>
        <p:spPr>
          <a:xfrm>
            <a:off x="4673520" y="1604520"/>
            <a:ext cx="4015440" cy="1896840"/>
          </a:xfrm>
          <a:prstGeom prst="rect">
            <a:avLst/>
          </a:prstGeom>
        </p:spPr>
        <p:txBody>
          <a:bodyPr/>
          <a:lstStyle/>
          <a:p>
            <a:endParaRPr/>
          </a:p>
        </p:txBody>
      </p:sp>
      <p:sp>
        <p:nvSpPr>
          <p:cNvPr id="112" name="PlaceHolder 4"/>
          <p:cNvSpPr>
            <a:spLocks noGrp="1"/>
          </p:cNvSpPr>
          <p:nvPr>
            <p:ph type="body"/>
          </p:nvPr>
        </p:nvSpPr>
        <p:spPr>
          <a:xfrm>
            <a:off x="4673520" y="3681720"/>
            <a:ext cx="4015440" cy="1896840"/>
          </a:xfrm>
          <a:prstGeom prst="rect">
            <a:avLst/>
          </a:prstGeom>
        </p:spPr>
        <p:txBody>
          <a:bodyPr/>
          <a:lstStyle/>
          <a:p>
            <a:endParaRPr/>
          </a:p>
        </p:txBody>
      </p:sp>
      <p:sp>
        <p:nvSpPr>
          <p:cNvPr id="113"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114" name="PlaceHolder 1"/>
          <p:cNvSpPr>
            <a:spLocks noGrp="1"/>
          </p:cNvSpPr>
          <p:nvPr>
            <p:ph type="title"/>
          </p:nvPr>
        </p:nvSpPr>
        <p:spPr>
          <a:xfrm>
            <a:off x="457200" y="273600"/>
            <a:ext cx="8229240" cy="1145160"/>
          </a:xfrm>
          <a:prstGeom prst="rect">
            <a:avLst/>
          </a:prstGeom>
        </p:spPr>
        <p:txBody>
          <a:bodyPr/>
          <a:lstStyle/>
          <a:p>
            <a:endParaRPr/>
          </a:p>
        </p:txBody>
      </p:sp>
      <p:sp>
        <p:nvSpPr>
          <p:cNvPr id="115" name="PlaceHolder 2"/>
          <p:cNvSpPr>
            <a:spLocks noGrp="1"/>
          </p:cNvSpPr>
          <p:nvPr>
            <p:ph type="body"/>
          </p:nvPr>
        </p:nvSpPr>
        <p:spPr>
          <a:xfrm>
            <a:off x="457200" y="1604520"/>
            <a:ext cx="4015440" cy="1896840"/>
          </a:xfrm>
          <a:prstGeom prst="rect">
            <a:avLst/>
          </a:prstGeom>
        </p:spPr>
        <p:txBody>
          <a:bodyPr/>
          <a:lstStyle/>
          <a:p>
            <a:endParaRPr/>
          </a:p>
        </p:txBody>
      </p:sp>
      <p:sp>
        <p:nvSpPr>
          <p:cNvPr id="116"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25"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27"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a:lstStyle/>
          <a:p>
            <a:endParaRPr/>
          </a:p>
        </p:txBody>
      </p:sp>
      <p:sp>
        <p:nvSpPr>
          <p:cNvPr id="11" name="PlaceHolder 2"/>
          <p:cNvSpPr>
            <a:spLocks noGrp="1"/>
          </p:cNvSpPr>
          <p:nvPr>
            <p:ph type="body"/>
          </p:nvPr>
        </p:nvSpPr>
        <p:spPr>
          <a:xfrm>
            <a:off x="457200" y="1604520"/>
            <a:ext cx="4015440" cy="3977280"/>
          </a:xfrm>
          <a:prstGeom prst="rect">
            <a:avLst/>
          </a:prstGeom>
        </p:spPr>
        <p:txBody>
          <a:bodyPr/>
          <a:lstStyle/>
          <a:p>
            <a:endParaRPr/>
          </a:p>
        </p:txBody>
      </p:sp>
      <p:sp>
        <p:nvSpPr>
          <p:cNvPr id="12"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29" name="PlaceHolder 2"/>
          <p:cNvSpPr>
            <a:spLocks noGrp="1"/>
          </p:cNvSpPr>
          <p:nvPr>
            <p:ph type="body"/>
          </p:nvPr>
        </p:nvSpPr>
        <p:spPr>
          <a:xfrm>
            <a:off x="457200" y="1604520"/>
            <a:ext cx="4015440" cy="3977280"/>
          </a:xfrm>
          <a:prstGeom prst="rect">
            <a:avLst/>
          </a:prstGeom>
        </p:spPr>
        <p:txBody>
          <a:bodyPr/>
          <a:lstStyle/>
          <a:p>
            <a:endParaRPr/>
          </a:p>
        </p:txBody>
      </p:sp>
      <p:sp>
        <p:nvSpPr>
          <p:cNvPr id="130"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wrap="none"/>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34" name="PlaceHolder 2"/>
          <p:cNvSpPr>
            <a:spLocks noGrp="1"/>
          </p:cNvSpPr>
          <p:nvPr>
            <p:ph type="body"/>
          </p:nvPr>
        </p:nvSpPr>
        <p:spPr>
          <a:xfrm>
            <a:off x="457200" y="1604520"/>
            <a:ext cx="4015440" cy="1896840"/>
          </a:xfrm>
          <a:prstGeom prst="rect">
            <a:avLst/>
          </a:prstGeom>
        </p:spPr>
        <p:txBody>
          <a:bodyPr/>
          <a:lstStyle/>
          <a:p>
            <a:endParaRPr/>
          </a:p>
        </p:txBody>
      </p:sp>
      <p:sp>
        <p:nvSpPr>
          <p:cNvPr id="135" name="PlaceHolder 3"/>
          <p:cNvSpPr>
            <a:spLocks noGrp="1"/>
          </p:cNvSpPr>
          <p:nvPr>
            <p:ph type="body"/>
          </p:nvPr>
        </p:nvSpPr>
        <p:spPr>
          <a:xfrm>
            <a:off x="457200" y="3681720"/>
            <a:ext cx="4015440" cy="1896840"/>
          </a:xfrm>
          <a:prstGeom prst="rect">
            <a:avLst/>
          </a:prstGeom>
        </p:spPr>
        <p:txBody>
          <a:bodyPr/>
          <a:lstStyle/>
          <a:p>
            <a:endParaRPr/>
          </a:p>
        </p:txBody>
      </p:sp>
      <p:sp>
        <p:nvSpPr>
          <p:cNvPr id="136"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38" name="PlaceHolder 2"/>
          <p:cNvSpPr>
            <a:spLocks noGrp="1"/>
          </p:cNvSpPr>
          <p:nvPr>
            <p:ph type="body"/>
          </p:nvPr>
        </p:nvSpPr>
        <p:spPr>
          <a:xfrm>
            <a:off x="457200" y="1604520"/>
            <a:ext cx="4015440" cy="3977280"/>
          </a:xfrm>
          <a:prstGeom prst="rect">
            <a:avLst/>
          </a:prstGeom>
        </p:spPr>
        <p:txBody>
          <a:bodyPr/>
          <a:lstStyle/>
          <a:p>
            <a:endParaRPr/>
          </a:p>
        </p:txBody>
      </p:sp>
      <p:sp>
        <p:nvSpPr>
          <p:cNvPr id="139" name="PlaceHolder 3"/>
          <p:cNvSpPr>
            <a:spLocks noGrp="1"/>
          </p:cNvSpPr>
          <p:nvPr>
            <p:ph type="body"/>
          </p:nvPr>
        </p:nvSpPr>
        <p:spPr>
          <a:xfrm>
            <a:off x="4673520" y="1604520"/>
            <a:ext cx="4015440" cy="1896840"/>
          </a:xfrm>
          <a:prstGeom prst="rect">
            <a:avLst/>
          </a:prstGeom>
        </p:spPr>
        <p:txBody>
          <a:bodyPr/>
          <a:lstStyle/>
          <a:p>
            <a:endParaRPr/>
          </a:p>
        </p:txBody>
      </p:sp>
      <p:sp>
        <p:nvSpPr>
          <p:cNvPr id="140"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42" name="PlaceHolder 2"/>
          <p:cNvSpPr>
            <a:spLocks noGrp="1"/>
          </p:cNvSpPr>
          <p:nvPr>
            <p:ph type="body"/>
          </p:nvPr>
        </p:nvSpPr>
        <p:spPr>
          <a:xfrm>
            <a:off x="457200" y="1604520"/>
            <a:ext cx="4015440" cy="1896840"/>
          </a:xfrm>
          <a:prstGeom prst="rect">
            <a:avLst/>
          </a:prstGeom>
        </p:spPr>
        <p:txBody>
          <a:bodyPr/>
          <a:lstStyle/>
          <a:p>
            <a:endParaRPr/>
          </a:p>
        </p:txBody>
      </p:sp>
      <p:sp>
        <p:nvSpPr>
          <p:cNvPr id="143" name="PlaceHolder 3"/>
          <p:cNvSpPr>
            <a:spLocks noGrp="1"/>
          </p:cNvSpPr>
          <p:nvPr>
            <p:ph type="body"/>
          </p:nvPr>
        </p:nvSpPr>
        <p:spPr>
          <a:xfrm>
            <a:off x="4673520" y="1604520"/>
            <a:ext cx="4015440" cy="1896840"/>
          </a:xfrm>
          <a:prstGeom prst="rect">
            <a:avLst/>
          </a:prstGeom>
        </p:spPr>
        <p:txBody>
          <a:bodyPr/>
          <a:lstStyle/>
          <a:p>
            <a:endParaRPr/>
          </a:p>
        </p:txBody>
      </p:sp>
      <p:sp>
        <p:nvSpPr>
          <p:cNvPr id="144"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46" name="PlaceHolder 2"/>
          <p:cNvSpPr>
            <a:spLocks noGrp="1"/>
          </p:cNvSpPr>
          <p:nvPr>
            <p:ph type="body"/>
          </p:nvPr>
        </p:nvSpPr>
        <p:spPr>
          <a:xfrm>
            <a:off x="457200" y="1604520"/>
            <a:ext cx="8229240" cy="1896840"/>
          </a:xfrm>
          <a:prstGeom prst="rect">
            <a:avLst/>
          </a:prstGeom>
        </p:spPr>
        <p:txBody>
          <a:bodyPr/>
          <a:lstStyle/>
          <a:p>
            <a:endParaRPr/>
          </a:p>
        </p:txBody>
      </p:sp>
      <p:sp>
        <p:nvSpPr>
          <p:cNvPr id="147"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49" name="PlaceHolder 2"/>
          <p:cNvSpPr>
            <a:spLocks noGrp="1"/>
          </p:cNvSpPr>
          <p:nvPr>
            <p:ph type="body"/>
          </p:nvPr>
        </p:nvSpPr>
        <p:spPr>
          <a:xfrm>
            <a:off x="457200" y="1604520"/>
            <a:ext cx="4015440" cy="1896840"/>
          </a:xfrm>
          <a:prstGeom prst="rect">
            <a:avLst/>
          </a:prstGeom>
        </p:spPr>
        <p:txBody>
          <a:bodyPr/>
          <a:lstStyle/>
          <a:p>
            <a:endParaRPr/>
          </a:p>
        </p:txBody>
      </p:sp>
      <p:sp>
        <p:nvSpPr>
          <p:cNvPr id="150" name="PlaceHolder 3"/>
          <p:cNvSpPr>
            <a:spLocks noGrp="1"/>
          </p:cNvSpPr>
          <p:nvPr>
            <p:ph type="body"/>
          </p:nvPr>
        </p:nvSpPr>
        <p:spPr>
          <a:xfrm>
            <a:off x="4673520" y="1604520"/>
            <a:ext cx="4015440" cy="1896840"/>
          </a:xfrm>
          <a:prstGeom prst="rect">
            <a:avLst/>
          </a:prstGeom>
        </p:spPr>
        <p:txBody>
          <a:bodyPr/>
          <a:lstStyle/>
          <a:p>
            <a:endParaRPr/>
          </a:p>
        </p:txBody>
      </p:sp>
      <p:sp>
        <p:nvSpPr>
          <p:cNvPr id="151" name="PlaceHolder 4"/>
          <p:cNvSpPr>
            <a:spLocks noGrp="1"/>
          </p:cNvSpPr>
          <p:nvPr>
            <p:ph type="body"/>
          </p:nvPr>
        </p:nvSpPr>
        <p:spPr>
          <a:xfrm>
            <a:off x="4673520" y="3681720"/>
            <a:ext cx="4015440" cy="1896840"/>
          </a:xfrm>
          <a:prstGeom prst="rect">
            <a:avLst/>
          </a:prstGeom>
        </p:spPr>
        <p:txBody>
          <a:bodyPr/>
          <a:lstStyle/>
          <a:p>
            <a:endParaRPr/>
          </a:p>
        </p:txBody>
      </p:sp>
      <p:sp>
        <p:nvSpPr>
          <p:cNvPr id="152"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153"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54" name="PlaceHolder 2"/>
          <p:cNvSpPr>
            <a:spLocks noGrp="1"/>
          </p:cNvSpPr>
          <p:nvPr>
            <p:ph type="body"/>
          </p:nvPr>
        </p:nvSpPr>
        <p:spPr>
          <a:xfrm>
            <a:off x="457200" y="1604520"/>
            <a:ext cx="4015440" cy="1896840"/>
          </a:xfrm>
          <a:prstGeom prst="rect">
            <a:avLst/>
          </a:prstGeom>
        </p:spPr>
        <p:txBody>
          <a:bodyPr/>
          <a:lstStyle/>
          <a:p>
            <a:endParaRPr/>
          </a:p>
        </p:txBody>
      </p:sp>
      <p:sp>
        <p:nvSpPr>
          <p:cNvPr id="155"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64"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66"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68" name="PlaceHolder 2"/>
          <p:cNvSpPr>
            <a:spLocks noGrp="1"/>
          </p:cNvSpPr>
          <p:nvPr>
            <p:ph type="body"/>
          </p:nvPr>
        </p:nvSpPr>
        <p:spPr>
          <a:xfrm>
            <a:off x="457200" y="1604520"/>
            <a:ext cx="4015440" cy="3977280"/>
          </a:xfrm>
          <a:prstGeom prst="rect">
            <a:avLst/>
          </a:prstGeom>
        </p:spPr>
        <p:txBody>
          <a:bodyPr/>
          <a:lstStyle/>
          <a:p>
            <a:endParaRPr/>
          </a:p>
        </p:txBody>
      </p:sp>
      <p:sp>
        <p:nvSpPr>
          <p:cNvPr id="169"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wrap="none"/>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73" name="PlaceHolder 2"/>
          <p:cNvSpPr>
            <a:spLocks noGrp="1"/>
          </p:cNvSpPr>
          <p:nvPr>
            <p:ph type="body"/>
          </p:nvPr>
        </p:nvSpPr>
        <p:spPr>
          <a:xfrm>
            <a:off x="457200" y="1604520"/>
            <a:ext cx="4015440" cy="1896840"/>
          </a:xfrm>
          <a:prstGeom prst="rect">
            <a:avLst/>
          </a:prstGeom>
        </p:spPr>
        <p:txBody>
          <a:bodyPr/>
          <a:lstStyle/>
          <a:p>
            <a:endParaRPr/>
          </a:p>
        </p:txBody>
      </p:sp>
      <p:sp>
        <p:nvSpPr>
          <p:cNvPr id="174" name="PlaceHolder 3"/>
          <p:cNvSpPr>
            <a:spLocks noGrp="1"/>
          </p:cNvSpPr>
          <p:nvPr>
            <p:ph type="body"/>
          </p:nvPr>
        </p:nvSpPr>
        <p:spPr>
          <a:xfrm>
            <a:off x="457200" y="3681720"/>
            <a:ext cx="4015440" cy="1896840"/>
          </a:xfrm>
          <a:prstGeom prst="rect">
            <a:avLst/>
          </a:prstGeom>
        </p:spPr>
        <p:txBody>
          <a:bodyPr/>
          <a:lstStyle/>
          <a:p>
            <a:endParaRPr/>
          </a:p>
        </p:txBody>
      </p:sp>
      <p:sp>
        <p:nvSpPr>
          <p:cNvPr id="175"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77" name="PlaceHolder 2"/>
          <p:cNvSpPr>
            <a:spLocks noGrp="1"/>
          </p:cNvSpPr>
          <p:nvPr>
            <p:ph type="body"/>
          </p:nvPr>
        </p:nvSpPr>
        <p:spPr>
          <a:xfrm>
            <a:off x="457200" y="1604520"/>
            <a:ext cx="4015440" cy="3977280"/>
          </a:xfrm>
          <a:prstGeom prst="rect">
            <a:avLst/>
          </a:prstGeom>
        </p:spPr>
        <p:txBody>
          <a:bodyPr/>
          <a:lstStyle/>
          <a:p>
            <a:endParaRPr/>
          </a:p>
        </p:txBody>
      </p:sp>
      <p:sp>
        <p:nvSpPr>
          <p:cNvPr id="178" name="PlaceHolder 3"/>
          <p:cNvSpPr>
            <a:spLocks noGrp="1"/>
          </p:cNvSpPr>
          <p:nvPr>
            <p:ph type="body"/>
          </p:nvPr>
        </p:nvSpPr>
        <p:spPr>
          <a:xfrm>
            <a:off x="4673520" y="1604520"/>
            <a:ext cx="4015440" cy="1896840"/>
          </a:xfrm>
          <a:prstGeom prst="rect">
            <a:avLst/>
          </a:prstGeom>
        </p:spPr>
        <p:txBody>
          <a:bodyPr/>
          <a:lstStyle/>
          <a:p>
            <a:endParaRPr/>
          </a:p>
        </p:txBody>
      </p:sp>
      <p:sp>
        <p:nvSpPr>
          <p:cNvPr id="179"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81" name="PlaceHolder 2"/>
          <p:cNvSpPr>
            <a:spLocks noGrp="1"/>
          </p:cNvSpPr>
          <p:nvPr>
            <p:ph type="body"/>
          </p:nvPr>
        </p:nvSpPr>
        <p:spPr>
          <a:xfrm>
            <a:off x="457200" y="1604520"/>
            <a:ext cx="4015440" cy="1896840"/>
          </a:xfrm>
          <a:prstGeom prst="rect">
            <a:avLst/>
          </a:prstGeom>
        </p:spPr>
        <p:txBody>
          <a:bodyPr/>
          <a:lstStyle/>
          <a:p>
            <a:endParaRPr/>
          </a:p>
        </p:txBody>
      </p:sp>
      <p:sp>
        <p:nvSpPr>
          <p:cNvPr id="182" name="PlaceHolder 3"/>
          <p:cNvSpPr>
            <a:spLocks noGrp="1"/>
          </p:cNvSpPr>
          <p:nvPr>
            <p:ph type="body"/>
          </p:nvPr>
        </p:nvSpPr>
        <p:spPr>
          <a:xfrm>
            <a:off x="4673520" y="1604520"/>
            <a:ext cx="4015440" cy="1896840"/>
          </a:xfrm>
          <a:prstGeom prst="rect">
            <a:avLst/>
          </a:prstGeom>
        </p:spPr>
        <p:txBody>
          <a:bodyPr/>
          <a:lstStyle/>
          <a:p>
            <a:endParaRPr/>
          </a:p>
        </p:txBody>
      </p:sp>
      <p:sp>
        <p:nvSpPr>
          <p:cNvPr id="183"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85" name="PlaceHolder 2"/>
          <p:cNvSpPr>
            <a:spLocks noGrp="1"/>
          </p:cNvSpPr>
          <p:nvPr>
            <p:ph type="body"/>
          </p:nvPr>
        </p:nvSpPr>
        <p:spPr>
          <a:xfrm>
            <a:off x="457200" y="1604520"/>
            <a:ext cx="8229240" cy="1896840"/>
          </a:xfrm>
          <a:prstGeom prst="rect">
            <a:avLst/>
          </a:prstGeom>
        </p:spPr>
        <p:txBody>
          <a:bodyPr/>
          <a:lstStyle/>
          <a:p>
            <a:endParaRPr/>
          </a:p>
        </p:txBody>
      </p:sp>
      <p:sp>
        <p:nvSpPr>
          <p:cNvPr id="186"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88" name="PlaceHolder 2"/>
          <p:cNvSpPr>
            <a:spLocks noGrp="1"/>
          </p:cNvSpPr>
          <p:nvPr>
            <p:ph type="body"/>
          </p:nvPr>
        </p:nvSpPr>
        <p:spPr>
          <a:xfrm>
            <a:off x="457200" y="1604520"/>
            <a:ext cx="4015440" cy="1896840"/>
          </a:xfrm>
          <a:prstGeom prst="rect">
            <a:avLst/>
          </a:prstGeom>
        </p:spPr>
        <p:txBody>
          <a:bodyPr/>
          <a:lstStyle/>
          <a:p>
            <a:endParaRPr/>
          </a:p>
        </p:txBody>
      </p:sp>
      <p:sp>
        <p:nvSpPr>
          <p:cNvPr id="189" name="PlaceHolder 3"/>
          <p:cNvSpPr>
            <a:spLocks noGrp="1"/>
          </p:cNvSpPr>
          <p:nvPr>
            <p:ph type="body"/>
          </p:nvPr>
        </p:nvSpPr>
        <p:spPr>
          <a:xfrm>
            <a:off x="4673520" y="1604520"/>
            <a:ext cx="4015440" cy="1896840"/>
          </a:xfrm>
          <a:prstGeom prst="rect">
            <a:avLst/>
          </a:prstGeom>
        </p:spPr>
        <p:txBody>
          <a:bodyPr/>
          <a:lstStyle/>
          <a:p>
            <a:endParaRPr/>
          </a:p>
        </p:txBody>
      </p:sp>
      <p:sp>
        <p:nvSpPr>
          <p:cNvPr id="190" name="PlaceHolder 4"/>
          <p:cNvSpPr>
            <a:spLocks noGrp="1"/>
          </p:cNvSpPr>
          <p:nvPr>
            <p:ph type="body"/>
          </p:nvPr>
        </p:nvSpPr>
        <p:spPr>
          <a:xfrm>
            <a:off x="4673520" y="3681720"/>
            <a:ext cx="4015440" cy="1896840"/>
          </a:xfrm>
          <a:prstGeom prst="rect">
            <a:avLst/>
          </a:prstGeom>
        </p:spPr>
        <p:txBody>
          <a:bodyPr/>
          <a:lstStyle/>
          <a:p>
            <a:endParaRPr/>
          </a:p>
        </p:txBody>
      </p:sp>
      <p:sp>
        <p:nvSpPr>
          <p:cNvPr id="191"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192" name="PlaceHolder 1"/>
          <p:cNvSpPr>
            <a:spLocks noGrp="1"/>
          </p:cNvSpPr>
          <p:nvPr>
            <p:ph type="title"/>
          </p:nvPr>
        </p:nvSpPr>
        <p:spPr>
          <a:xfrm>
            <a:off x="457200" y="273600"/>
            <a:ext cx="8229240" cy="1145160"/>
          </a:xfrm>
          <a:prstGeom prst="rect">
            <a:avLst/>
          </a:prstGeom>
        </p:spPr>
        <p:txBody>
          <a:bodyPr wrap="none"/>
          <a:lstStyle/>
          <a:p>
            <a:endParaRPr/>
          </a:p>
        </p:txBody>
      </p:sp>
      <p:sp>
        <p:nvSpPr>
          <p:cNvPr id="193" name="PlaceHolder 2"/>
          <p:cNvSpPr>
            <a:spLocks noGrp="1"/>
          </p:cNvSpPr>
          <p:nvPr>
            <p:ph type="body"/>
          </p:nvPr>
        </p:nvSpPr>
        <p:spPr>
          <a:xfrm>
            <a:off x="457200" y="1604520"/>
            <a:ext cx="4015440" cy="1896840"/>
          </a:xfrm>
          <a:prstGeom prst="rect">
            <a:avLst/>
          </a:prstGeom>
        </p:spPr>
        <p:txBody>
          <a:bodyPr/>
          <a:lstStyle/>
          <a:p>
            <a:endParaRPr/>
          </a:p>
        </p:txBody>
      </p:sp>
      <p:sp>
        <p:nvSpPr>
          <p:cNvPr id="194"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5160"/>
          </a:xfrm>
          <a:prstGeom prst="rect">
            <a:avLst/>
          </a:prstGeom>
        </p:spPr>
        <p:txBody>
          <a:bodyPr/>
          <a:lstStyle/>
          <a:p>
            <a:endParaRPr/>
          </a:p>
        </p:txBody>
      </p:sp>
      <p:sp>
        <p:nvSpPr>
          <p:cNvPr id="203"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5160"/>
          </a:xfrm>
          <a:prstGeom prst="rect">
            <a:avLst/>
          </a:prstGeom>
        </p:spPr>
        <p:txBody>
          <a:bodyPr/>
          <a:lstStyle/>
          <a:p>
            <a:endParaRPr/>
          </a:p>
        </p:txBody>
      </p:sp>
      <p:sp>
        <p:nvSpPr>
          <p:cNvPr id="205"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a:lstStyle/>
          <a:p>
            <a:endParaRPr/>
          </a:p>
        </p:txBody>
      </p:sp>
      <p:sp>
        <p:nvSpPr>
          <p:cNvPr id="207" name="PlaceHolder 2"/>
          <p:cNvSpPr>
            <a:spLocks noGrp="1"/>
          </p:cNvSpPr>
          <p:nvPr>
            <p:ph type="body"/>
          </p:nvPr>
        </p:nvSpPr>
        <p:spPr>
          <a:xfrm>
            <a:off x="457200" y="1604520"/>
            <a:ext cx="4015440" cy="3977280"/>
          </a:xfrm>
          <a:prstGeom prst="rect">
            <a:avLst/>
          </a:prstGeom>
        </p:spPr>
        <p:txBody>
          <a:bodyPr/>
          <a:lstStyle/>
          <a:p>
            <a:endParaRPr/>
          </a:p>
        </p:txBody>
      </p:sp>
      <p:sp>
        <p:nvSpPr>
          <p:cNvPr id="208"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a:lstStyle/>
          <a:p>
            <a:endParaRPr/>
          </a:p>
        </p:txBody>
      </p:sp>
      <p:sp>
        <p:nvSpPr>
          <p:cNvPr id="212" name="PlaceHolder 2"/>
          <p:cNvSpPr>
            <a:spLocks noGrp="1"/>
          </p:cNvSpPr>
          <p:nvPr>
            <p:ph type="body"/>
          </p:nvPr>
        </p:nvSpPr>
        <p:spPr>
          <a:xfrm>
            <a:off x="457200" y="1604520"/>
            <a:ext cx="4015440" cy="1896840"/>
          </a:xfrm>
          <a:prstGeom prst="rect">
            <a:avLst/>
          </a:prstGeom>
        </p:spPr>
        <p:txBody>
          <a:bodyPr/>
          <a:lstStyle/>
          <a:p>
            <a:endParaRPr/>
          </a:p>
        </p:txBody>
      </p:sp>
      <p:sp>
        <p:nvSpPr>
          <p:cNvPr id="213" name="PlaceHolder 3"/>
          <p:cNvSpPr>
            <a:spLocks noGrp="1"/>
          </p:cNvSpPr>
          <p:nvPr>
            <p:ph type="body"/>
          </p:nvPr>
        </p:nvSpPr>
        <p:spPr>
          <a:xfrm>
            <a:off x="457200" y="3681720"/>
            <a:ext cx="4015440" cy="1896840"/>
          </a:xfrm>
          <a:prstGeom prst="rect">
            <a:avLst/>
          </a:prstGeom>
        </p:spPr>
        <p:txBody>
          <a:bodyPr/>
          <a:lstStyle/>
          <a:p>
            <a:endParaRPr/>
          </a:p>
        </p:txBody>
      </p:sp>
      <p:sp>
        <p:nvSpPr>
          <p:cNvPr id="214"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5160"/>
          </a:xfrm>
          <a:prstGeom prst="rect">
            <a:avLst/>
          </a:prstGeom>
        </p:spPr>
        <p:txBody>
          <a:bodyPr/>
          <a:lstStyle/>
          <a:p>
            <a:endParaRPr/>
          </a:p>
        </p:txBody>
      </p:sp>
      <p:sp>
        <p:nvSpPr>
          <p:cNvPr id="216" name="PlaceHolder 2"/>
          <p:cNvSpPr>
            <a:spLocks noGrp="1"/>
          </p:cNvSpPr>
          <p:nvPr>
            <p:ph type="body"/>
          </p:nvPr>
        </p:nvSpPr>
        <p:spPr>
          <a:xfrm>
            <a:off x="457200" y="1604520"/>
            <a:ext cx="4015440" cy="3977280"/>
          </a:xfrm>
          <a:prstGeom prst="rect">
            <a:avLst/>
          </a:prstGeom>
        </p:spPr>
        <p:txBody>
          <a:bodyPr/>
          <a:lstStyle/>
          <a:p>
            <a:endParaRPr/>
          </a:p>
        </p:txBody>
      </p:sp>
      <p:sp>
        <p:nvSpPr>
          <p:cNvPr id="217" name="PlaceHolder 3"/>
          <p:cNvSpPr>
            <a:spLocks noGrp="1"/>
          </p:cNvSpPr>
          <p:nvPr>
            <p:ph type="body"/>
          </p:nvPr>
        </p:nvSpPr>
        <p:spPr>
          <a:xfrm>
            <a:off x="4673520" y="1604520"/>
            <a:ext cx="4015440" cy="1896840"/>
          </a:xfrm>
          <a:prstGeom prst="rect">
            <a:avLst/>
          </a:prstGeom>
        </p:spPr>
        <p:txBody>
          <a:bodyPr/>
          <a:lstStyle/>
          <a:p>
            <a:endParaRPr/>
          </a:p>
        </p:txBody>
      </p:sp>
      <p:sp>
        <p:nvSpPr>
          <p:cNvPr id="218"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5160"/>
          </a:xfrm>
          <a:prstGeom prst="rect">
            <a:avLst/>
          </a:prstGeom>
        </p:spPr>
        <p:txBody>
          <a:bodyPr/>
          <a:lstStyle/>
          <a:p>
            <a:endParaRPr/>
          </a:p>
        </p:txBody>
      </p:sp>
      <p:sp>
        <p:nvSpPr>
          <p:cNvPr id="220" name="PlaceHolder 2"/>
          <p:cNvSpPr>
            <a:spLocks noGrp="1"/>
          </p:cNvSpPr>
          <p:nvPr>
            <p:ph type="body"/>
          </p:nvPr>
        </p:nvSpPr>
        <p:spPr>
          <a:xfrm>
            <a:off x="457200" y="1604520"/>
            <a:ext cx="4015440" cy="1896840"/>
          </a:xfrm>
          <a:prstGeom prst="rect">
            <a:avLst/>
          </a:prstGeom>
        </p:spPr>
        <p:txBody>
          <a:bodyPr/>
          <a:lstStyle/>
          <a:p>
            <a:endParaRPr/>
          </a:p>
        </p:txBody>
      </p:sp>
      <p:sp>
        <p:nvSpPr>
          <p:cNvPr id="221" name="PlaceHolder 3"/>
          <p:cNvSpPr>
            <a:spLocks noGrp="1"/>
          </p:cNvSpPr>
          <p:nvPr>
            <p:ph type="body"/>
          </p:nvPr>
        </p:nvSpPr>
        <p:spPr>
          <a:xfrm>
            <a:off x="4673520" y="1604520"/>
            <a:ext cx="4015440" cy="1896840"/>
          </a:xfrm>
          <a:prstGeom prst="rect">
            <a:avLst/>
          </a:prstGeom>
        </p:spPr>
        <p:txBody>
          <a:bodyPr/>
          <a:lstStyle/>
          <a:p>
            <a:endParaRPr/>
          </a:p>
        </p:txBody>
      </p:sp>
      <p:sp>
        <p:nvSpPr>
          <p:cNvPr id="222"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lstStyle/>
          <a:p>
            <a:endParaRPr/>
          </a:p>
        </p:txBody>
      </p:sp>
      <p:sp>
        <p:nvSpPr>
          <p:cNvPr id="16" name="PlaceHolder 2"/>
          <p:cNvSpPr>
            <a:spLocks noGrp="1"/>
          </p:cNvSpPr>
          <p:nvPr>
            <p:ph type="body"/>
          </p:nvPr>
        </p:nvSpPr>
        <p:spPr>
          <a:xfrm>
            <a:off x="457200" y="1604520"/>
            <a:ext cx="4015440" cy="1896840"/>
          </a:xfrm>
          <a:prstGeom prst="rect">
            <a:avLst/>
          </a:prstGeom>
        </p:spPr>
        <p:txBody>
          <a:bodyPr/>
          <a:lstStyle/>
          <a:p>
            <a:endParaRPr/>
          </a:p>
        </p:txBody>
      </p:sp>
      <p:sp>
        <p:nvSpPr>
          <p:cNvPr id="17" name="PlaceHolder 3"/>
          <p:cNvSpPr>
            <a:spLocks noGrp="1"/>
          </p:cNvSpPr>
          <p:nvPr>
            <p:ph type="body"/>
          </p:nvPr>
        </p:nvSpPr>
        <p:spPr>
          <a:xfrm>
            <a:off x="457200" y="3681720"/>
            <a:ext cx="4015440" cy="1896840"/>
          </a:xfrm>
          <a:prstGeom prst="rect">
            <a:avLst/>
          </a:prstGeom>
        </p:spPr>
        <p:txBody>
          <a:bodyPr/>
          <a:lstStyle/>
          <a:p>
            <a:endParaRPr/>
          </a:p>
        </p:txBody>
      </p:sp>
      <p:sp>
        <p:nvSpPr>
          <p:cNvPr id="18"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a:lstStyle/>
          <a:p>
            <a:endParaRPr/>
          </a:p>
        </p:txBody>
      </p:sp>
      <p:sp>
        <p:nvSpPr>
          <p:cNvPr id="224" name="PlaceHolder 2"/>
          <p:cNvSpPr>
            <a:spLocks noGrp="1"/>
          </p:cNvSpPr>
          <p:nvPr>
            <p:ph type="body"/>
          </p:nvPr>
        </p:nvSpPr>
        <p:spPr>
          <a:xfrm>
            <a:off x="457200" y="1604520"/>
            <a:ext cx="8229240" cy="1896840"/>
          </a:xfrm>
          <a:prstGeom prst="rect">
            <a:avLst/>
          </a:prstGeom>
        </p:spPr>
        <p:txBody>
          <a:bodyPr/>
          <a:lstStyle/>
          <a:p>
            <a:endParaRPr/>
          </a:p>
        </p:txBody>
      </p:sp>
      <p:sp>
        <p:nvSpPr>
          <p:cNvPr id="225"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5160"/>
          </a:xfrm>
          <a:prstGeom prst="rect">
            <a:avLst/>
          </a:prstGeom>
        </p:spPr>
        <p:txBody>
          <a:bodyPr/>
          <a:lstStyle/>
          <a:p>
            <a:endParaRPr/>
          </a:p>
        </p:txBody>
      </p:sp>
      <p:sp>
        <p:nvSpPr>
          <p:cNvPr id="227" name="PlaceHolder 2"/>
          <p:cNvSpPr>
            <a:spLocks noGrp="1"/>
          </p:cNvSpPr>
          <p:nvPr>
            <p:ph type="body"/>
          </p:nvPr>
        </p:nvSpPr>
        <p:spPr>
          <a:xfrm>
            <a:off x="457200" y="1604520"/>
            <a:ext cx="4015440" cy="1896840"/>
          </a:xfrm>
          <a:prstGeom prst="rect">
            <a:avLst/>
          </a:prstGeom>
        </p:spPr>
        <p:txBody>
          <a:bodyPr/>
          <a:lstStyle/>
          <a:p>
            <a:endParaRPr/>
          </a:p>
        </p:txBody>
      </p:sp>
      <p:sp>
        <p:nvSpPr>
          <p:cNvPr id="228" name="PlaceHolder 3"/>
          <p:cNvSpPr>
            <a:spLocks noGrp="1"/>
          </p:cNvSpPr>
          <p:nvPr>
            <p:ph type="body"/>
          </p:nvPr>
        </p:nvSpPr>
        <p:spPr>
          <a:xfrm>
            <a:off x="4673520" y="1604520"/>
            <a:ext cx="4015440" cy="1896840"/>
          </a:xfrm>
          <a:prstGeom prst="rect">
            <a:avLst/>
          </a:prstGeom>
        </p:spPr>
        <p:txBody>
          <a:bodyPr/>
          <a:lstStyle/>
          <a:p>
            <a:endParaRPr/>
          </a:p>
        </p:txBody>
      </p:sp>
      <p:sp>
        <p:nvSpPr>
          <p:cNvPr id="229" name="PlaceHolder 4"/>
          <p:cNvSpPr>
            <a:spLocks noGrp="1"/>
          </p:cNvSpPr>
          <p:nvPr>
            <p:ph type="body"/>
          </p:nvPr>
        </p:nvSpPr>
        <p:spPr>
          <a:xfrm>
            <a:off x="4673520" y="3681720"/>
            <a:ext cx="4015440" cy="1896840"/>
          </a:xfrm>
          <a:prstGeom prst="rect">
            <a:avLst/>
          </a:prstGeom>
        </p:spPr>
        <p:txBody>
          <a:bodyPr/>
          <a:lstStyle/>
          <a:p>
            <a:endParaRPr/>
          </a:p>
        </p:txBody>
      </p:sp>
      <p:sp>
        <p:nvSpPr>
          <p:cNvPr id="230"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231" name="PlaceHolder 1"/>
          <p:cNvSpPr>
            <a:spLocks noGrp="1"/>
          </p:cNvSpPr>
          <p:nvPr>
            <p:ph type="title"/>
          </p:nvPr>
        </p:nvSpPr>
        <p:spPr>
          <a:xfrm>
            <a:off x="457200" y="273600"/>
            <a:ext cx="8229240" cy="1145160"/>
          </a:xfrm>
          <a:prstGeom prst="rect">
            <a:avLst/>
          </a:prstGeom>
        </p:spPr>
        <p:txBody>
          <a:bodyPr/>
          <a:lstStyle/>
          <a:p>
            <a:endParaRPr/>
          </a:p>
        </p:txBody>
      </p:sp>
      <p:sp>
        <p:nvSpPr>
          <p:cNvPr id="232" name="PlaceHolder 2"/>
          <p:cNvSpPr>
            <a:spLocks noGrp="1"/>
          </p:cNvSpPr>
          <p:nvPr>
            <p:ph type="body"/>
          </p:nvPr>
        </p:nvSpPr>
        <p:spPr>
          <a:xfrm>
            <a:off x="457200" y="1604520"/>
            <a:ext cx="4015440" cy="1896840"/>
          </a:xfrm>
          <a:prstGeom prst="rect">
            <a:avLst/>
          </a:prstGeom>
        </p:spPr>
        <p:txBody>
          <a:bodyPr/>
          <a:lstStyle/>
          <a:p>
            <a:endParaRPr/>
          </a:p>
        </p:txBody>
      </p:sp>
      <p:sp>
        <p:nvSpPr>
          <p:cNvPr id="233"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5160"/>
          </a:xfrm>
          <a:prstGeom prst="rect">
            <a:avLst/>
          </a:prstGeom>
        </p:spPr>
        <p:txBody>
          <a:bodyPr/>
          <a:lstStyle/>
          <a:p>
            <a:endParaRPr/>
          </a:p>
        </p:txBody>
      </p:sp>
      <p:sp>
        <p:nvSpPr>
          <p:cNvPr id="242"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5160"/>
          </a:xfrm>
          <a:prstGeom prst="rect">
            <a:avLst/>
          </a:prstGeom>
        </p:spPr>
        <p:txBody>
          <a:bodyPr/>
          <a:lstStyle/>
          <a:p>
            <a:endParaRPr/>
          </a:p>
        </p:txBody>
      </p:sp>
      <p:sp>
        <p:nvSpPr>
          <p:cNvPr id="244"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5160"/>
          </a:xfrm>
          <a:prstGeom prst="rect">
            <a:avLst/>
          </a:prstGeom>
        </p:spPr>
        <p:txBody>
          <a:bodyPr/>
          <a:lstStyle/>
          <a:p>
            <a:endParaRPr/>
          </a:p>
        </p:txBody>
      </p:sp>
      <p:sp>
        <p:nvSpPr>
          <p:cNvPr id="246" name="PlaceHolder 2"/>
          <p:cNvSpPr>
            <a:spLocks noGrp="1"/>
          </p:cNvSpPr>
          <p:nvPr>
            <p:ph type="body"/>
          </p:nvPr>
        </p:nvSpPr>
        <p:spPr>
          <a:xfrm>
            <a:off x="457200" y="1604520"/>
            <a:ext cx="4015440" cy="3977280"/>
          </a:xfrm>
          <a:prstGeom prst="rect">
            <a:avLst/>
          </a:prstGeom>
        </p:spPr>
        <p:txBody>
          <a:bodyPr/>
          <a:lstStyle/>
          <a:p>
            <a:endParaRPr/>
          </a:p>
        </p:txBody>
      </p:sp>
      <p:sp>
        <p:nvSpPr>
          <p:cNvPr id="247"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9"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5160"/>
          </a:xfrm>
          <a:prstGeom prst="rect">
            <a:avLst/>
          </a:prstGeom>
        </p:spPr>
        <p:txBody>
          <a:bodyPr/>
          <a:lstStyle/>
          <a:p>
            <a:endParaRPr/>
          </a:p>
        </p:txBody>
      </p:sp>
      <p:sp>
        <p:nvSpPr>
          <p:cNvPr id="251" name="PlaceHolder 2"/>
          <p:cNvSpPr>
            <a:spLocks noGrp="1"/>
          </p:cNvSpPr>
          <p:nvPr>
            <p:ph type="body"/>
          </p:nvPr>
        </p:nvSpPr>
        <p:spPr>
          <a:xfrm>
            <a:off x="457200" y="1604520"/>
            <a:ext cx="4015440" cy="1896840"/>
          </a:xfrm>
          <a:prstGeom prst="rect">
            <a:avLst/>
          </a:prstGeom>
        </p:spPr>
        <p:txBody>
          <a:bodyPr/>
          <a:lstStyle/>
          <a:p>
            <a:endParaRPr/>
          </a:p>
        </p:txBody>
      </p:sp>
      <p:sp>
        <p:nvSpPr>
          <p:cNvPr id="252" name="PlaceHolder 3"/>
          <p:cNvSpPr>
            <a:spLocks noGrp="1"/>
          </p:cNvSpPr>
          <p:nvPr>
            <p:ph type="body"/>
          </p:nvPr>
        </p:nvSpPr>
        <p:spPr>
          <a:xfrm>
            <a:off x="457200" y="3681720"/>
            <a:ext cx="4015440" cy="1896840"/>
          </a:xfrm>
          <a:prstGeom prst="rect">
            <a:avLst/>
          </a:prstGeom>
        </p:spPr>
        <p:txBody>
          <a:bodyPr/>
          <a:lstStyle/>
          <a:p>
            <a:endParaRPr/>
          </a:p>
        </p:txBody>
      </p:sp>
      <p:sp>
        <p:nvSpPr>
          <p:cNvPr id="253"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lstStyle/>
          <a:p>
            <a:endParaRPr/>
          </a:p>
        </p:txBody>
      </p:sp>
      <p:sp>
        <p:nvSpPr>
          <p:cNvPr id="20" name="PlaceHolder 2"/>
          <p:cNvSpPr>
            <a:spLocks noGrp="1"/>
          </p:cNvSpPr>
          <p:nvPr>
            <p:ph type="body"/>
          </p:nvPr>
        </p:nvSpPr>
        <p:spPr>
          <a:xfrm>
            <a:off x="457200" y="1604520"/>
            <a:ext cx="4015440" cy="3977280"/>
          </a:xfrm>
          <a:prstGeom prst="rect">
            <a:avLst/>
          </a:prstGeom>
        </p:spPr>
        <p:txBody>
          <a:bodyPr/>
          <a:lstStyle/>
          <a:p>
            <a:endParaRPr/>
          </a:p>
        </p:txBody>
      </p:sp>
      <p:sp>
        <p:nvSpPr>
          <p:cNvPr id="21" name="PlaceHolder 3"/>
          <p:cNvSpPr>
            <a:spLocks noGrp="1"/>
          </p:cNvSpPr>
          <p:nvPr>
            <p:ph type="body"/>
          </p:nvPr>
        </p:nvSpPr>
        <p:spPr>
          <a:xfrm>
            <a:off x="4673520" y="1604520"/>
            <a:ext cx="4015440" cy="1896840"/>
          </a:xfrm>
          <a:prstGeom prst="rect">
            <a:avLst/>
          </a:prstGeom>
        </p:spPr>
        <p:txBody>
          <a:bodyPr/>
          <a:lstStyle/>
          <a:p>
            <a:endParaRPr/>
          </a:p>
        </p:txBody>
      </p:sp>
      <p:sp>
        <p:nvSpPr>
          <p:cNvPr id="22"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5160"/>
          </a:xfrm>
          <a:prstGeom prst="rect">
            <a:avLst/>
          </a:prstGeom>
        </p:spPr>
        <p:txBody>
          <a:bodyPr/>
          <a:lstStyle/>
          <a:p>
            <a:endParaRPr/>
          </a:p>
        </p:txBody>
      </p:sp>
      <p:sp>
        <p:nvSpPr>
          <p:cNvPr id="255" name="PlaceHolder 2"/>
          <p:cNvSpPr>
            <a:spLocks noGrp="1"/>
          </p:cNvSpPr>
          <p:nvPr>
            <p:ph type="body"/>
          </p:nvPr>
        </p:nvSpPr>
        <p:spPr>
          <a:xfrm>
            <a:off x="457200" y="1604520"/>
            <a:ext cx="4015440" cy="3977280"/>
          </a:xfrm>
          <a:prstGeom prst="rect">
            <a:avLst/>
          </a:prstGeom>
        </p:spPr>
        <p:txBody>
          <a:bodyPr/>
          <a:lstStyle/>
          <a:p>
            <a:endParaRPr/>
          </a:p>
        </p:txBody>
      </p:sp>
      <p:sp>
        <p:nvSpPr>
          <p:cNvPr id="256" name="PlaceHolder 3"/>
          <p:cNvSpPr>
            <a:spLocks noGrp="1"/>
          </p:cNvSpPr>
          <p:nvPr>
            <p:ph type="body"/>
          </p:nvPr>
        </p:nvSpPr>
        <p:spPr>
          <a:xfrm>
            <a:off x="4673520" y="1604520"/>
            <a:ext cx="4015440" cy="1896840"/>
          </a:xfrm>
          <a:prstGeom prst="rect">
            <a:avLst/>
          </a:prstGeom>
        </p:spPr>
        <p:txBody>
          <a:bodyPr/>
          <a:lstStyle/>
          <a:p>
            <a:endParaRPr/>
          </a:p>
        </p:txBody>
      </p:sp>
      <p:sp>
        <p:nvSpPr>
          <p:cNvPr id="257"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5160"/>
          </a:xfrm>
          <a:prstGeom prst="rect">
            <a:avLst/>
          </a:prstGeom>
        </p:spPr>
        <p:txBody>
          <a:bodyPr/>
          <a:lstStyle/>
          <a:p>
            <a:endParaRPr/>
          </a:p>
        </p:txBody>
      </p:sp>
      <p:sp>
        <p:nvSpPr>
          <p:cNvPr id="259" name="PlaceHolder 2"/>
          <p:cNvSpPr>
            <a:spLocks noGrp="1"/>
          </p:cNvSpPr>
          <p:nvPr>
            <p:ph type="body"/>
          </p:nvPr>
        </p:nvSpPr>
        <p:spPr>
          <a:xfrm>
            <a:off x="457200" y="1604520"/>
            <a:ext cx="4015440" cy="1896840"/>
          </a:xfrm>
          <a:prstGeom prst="rect">
            <a:avLst/>
          </a:prstGeom>
        </p:spPr>
        <p:txBody>
          <a:bodyPr/>
          <a:lstStyle/>
          <a:p>
            <a:endParaRPr/>
          </a:p>
        </p:txBody>
      </p:sp>
      <p:sp>
        <p:nvSpPr>
          <p:cNvPr id="260" name="PlaceHolder 3"/>
          <p:cNvSpPr>
            <a:spLocks noGrp="1"/>
          </p:cNvSpPr>
          <p:nvPr>
            <p:ph type="body"/>
          </p:nvPr>
        </p:nvSpPr>
        <p:spPr>
          <a:xfrm>
            <a:off x="4673520" y="1604520"/>
            <a:ext cx="4015440" cy="1896840"/>
          </a:xfrm>
          <a:prstGeom prst="rect">
            <a:avLst/>
          </a:prstGeom>
        </p:spPr>
        <p:txBody>
          <a:bodyPr/>
          <a:lstStyle/>
          <a:p>
            <a:endParaRPr/>
          </a:p>
        </p:txBody>
      </p:sp>
      <p:sp>
        <p:nvSpPr>
          <p:cNvPr id="261"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5160"/>
          </a:xfrm>
          <a:prstGeom prst="rect">
            <a:avLst/>
          </a:prstGeom>
        </p:spPr>
        <p:txBody>
          <a:bodyPr/>
          <a:lstStyle/>
          <a:p>
            <a:endParaRPr/>
          </a:p>
        </p:txBody>
      </p:sp>
      <p:sp>
        <p:nvSpPr>
          <p:cNvPr id="263" name="PlaceHolder 2"/>
          <p:cNvSpPr>
            <a:spLocks noGrp="1"/>
          </p:cNvSpPr>
          <p:nvPr>
            <p:ph type="body"/>
          </p:nvPr>
        </p:nvSpPr>
        <p:spPr>
          <a:xfrm>
            <a:off x="457200" y="1604520"/>
            <a:ext cx="8229240" cy="1896840"/>
          </a:xfrm>
          <a:prstGeom prst="rect">
            <a:avLst/>
          </a:prstGeom>
        </p:spPr>
        <p:txBody>
          <a:bodyPr/>
          <a:lstStyle/>
          <a:p>
            <a:endParaRPr/>
          </a:p>
        </p:txBody>
      </p:sp>
      <p:sp>
        <p:nvSpPr>
          <p:cNvPr id="264"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5160"/>
          </a:xfrm>
          <a:prstGeom prst="rect">
            <a:avLst/>
          </a:prstGeom>
        </p:spPr>
        <p:txBody>
          <a:bodyPr/>
          <a:lstStyle/>
          <a:p>
            <a:endParaRPr/>
          </a:p>
        </p:txBody>
      </p:sp>
      <p:sp>
        <p:nvSpPr>
          <p:cNvPr id="266" name="PlaceHolder 2"/>
          <p:cNvSpPr>
            <a:spLocks noGrp="1"/>
          </p:cNvSpPr>
          <p:nvPr>
            <p:ph type="body"/>
          </p:nvPr>
        </p:nvSpPr>
        <p:spPr>
          <a:xfrm>
            <a:off x="457200" y="1604520"/>
            <a:ext cx="4015440" cy="1896840"/>
          </a:xfrm>
          <a:prstGeom prst="rect">
            <a:avLst/>
          </a:prstGeom>
        </p:spPr>
        <p:txBody>
          <a:bodyPr/>
          <a:lstStyle/>
          <a:p>
            <a:endParaRPr/>
          </a:p>
        </p:txBody>
      </p:sp>
      <p:sp>
        <p:nvSpPr>
          <p:cNvPr id="267" name="PlaceHolder 3"/>
          <p:cNvSpPr>
            <a:spLocks noGrp="1"/>
          </p:cNvSpPr>
          <p:nvPr>
            <p:ph type="body"/>
          </p:nvPr>
        </p:nvSpPr>
        <p:spPr>
          <a:xfrm>
            <a:off x="4673520" y="1604520"/>
            <a:ext cx="4015440" cy="1896840"/>
          </a:xfrm>
          <a:prstGeom prst="rect">
            <a:avLst/>
          </a:prstGeom>
        </p:spPr>
        <p:txBody>
          <a:bodyPr/>
          <a:lstStyle/>
          <a:p>
            <a:endParaRPr/>
          </a:p>
        </p:txBody>
      </p:sp>
      <p:sp>
        <p:nvSpPr>
          <p:cNvPr id="268" name="PlaceHolder 4"/>
          <p:cNvSpPr>
            <a:spLocks noGrp="1"/>
          </p:cNvSpPr>
          <p:nvPr>
            <p:ph type="body"/>
          </p:nvPr>
        </p:nvSpPr>
        <p:spPr>
          <a:xfrm>
            <a:off x="4673520" y="3681720"/>
            <a:ext cx="4015440" cy="1896840"/>
          </a:xfrm>
          <a:prstGeom prst="rect">
            <a:avLst/>
          </a:prstGeom>
        </p:spPr>
        <p:txBody>
          <a:bodyPr/>
          <a:lstStyle/>
          <a:p>
            <a:endParaRPr/>
          </a:p>
        </p:txBody>
      </p:sp>
      <p:sp>
        <p:nvSpPr>
          <p:cNvPr id="269"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270" name="PlaceHolder 1"/>
          <p:cNvSpPr>
            <a:spLocks noGrp="1"/>
          </p:cNvSpPr>
          <p:nvPr>
            <p:ph type="title"/>
          </p:nvPr>
        </p:nvSpPr>
        <p:spPr>
          <a:xfrm>
            <a:off x="457200" y="273600"/>
            <a:ext cx="8229240" cy="1145160"/>
          </a:xfrm>
          <a:prstGeom prst="rect">
            <a:avLst/>
          </a:prstGeom>
        </p:spPr>
        <p:txBody>
          <a:bodyPr/>
          <a:lstStyle/>
          <a:p>
            <a:endParaRPr/>
          </a:p>
        </p:txBody>
      </p:sp>
      <p:sp>
        <p:nvSpPr>
          <p:cNvPr id="271" name="PlaceHolder 2"/>
          <p:cNvSpPr>
            <a:spLocks noGrp="1"/>
          </p:cNvSpPr>
          <p:nvPr>
            <p:ph type="body"/>
          </p:nvPr>
        </p:nvSpPr>
        <p:spPr>
          <a:xfrm>
            <a:off x="457200" y="1604520"/>
            <a:ext cx="4015440" cy="1896840"/>
          </a:xfrm>
          <a:prstGeom prst="rect">
            <a:avLst/>
          </a:prstGeom>
        </p:spPr>
        <p:txBody>
          <a:bodyPr/>
          <a:lstStyle/>
          <a:p>
            <a:endParaRPr/>
          </a:p>
        </p:txBody>
      </p:sp>
      <p:sp>
        <p:nvSpPr>
          <p:cNvPr id="272"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5160"/>
          </a:xfrm>
          <a:prstGeom prst="rect">
            <a:avLst/>
          </a:prstGeom>
        </p:spPr>
        <p:txBody>
          <a:bodyPr/>
          <a:lstStyle/>
          <a:p>
            <a:endParaRPr/>
          </a:p>
        </p:txBody>
      </p:sp>
      <p:sp>
        <p:nvSpPr>
          <p:cNvPr id="282"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5160"/>
          </a:xfrm>
          <a:prstGeom prst="rect">
            <a:avLst/>
          </a:prstGeom>
        </p:spPr>
        <p:txBody>
          <a:bodyPr/>
          <a:lstStyle/>
          <a:p>
            <a:endParaRPr/>
          </a:p>
        </p:txBody>
      </p:sp>
      <p:sp>
        <p:nvSpPr>
          <p:cNvPr id="284"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5160"/>
          </a:xfrm>
          <a:prstGeom prst="rect">
            <a:avLst/>
          </a:prstGeom>
        </p:spPr>
        <p:txBody>
          <a:bodyPr/>
          <a:lstStyle/>
          <a:p>
            <a:endParaRPr/>
          </a:p>
        </p:txBody>
      </p:sp>
      <p:sp>
        <p:nvSpPr>
          <p:cNvPr id="286" name="PlaceHolder 2"/>
          <p:cNvSpPr>
            <a:spLocks noGrp="1"/>
          </p:cNvSpPr>
          <p:nvPr>
            <p:ph type="body"/>
          </p:nvPr>
        </p:nvSpPr>
        <p:spPr>
          <a:xfrm>
            <a:off x="457200" y="1604520"/>
            <a:ext cx="4015440" cy="3977280"/>
          </a:xfrm>
          <a:prstGeom prst="rect">
            <a:avLst/>
          </a:prstGeom>
        </p:spPr>
        <p:txBody>
          <a:bodyPr/>
          <a:lstStyle/>
          <a:p>
            <a:endParaRPr/>
          </a:p>
        </p:txBody>
      </p:sp>
      <p:sp>
        <p:nvSpPr>
          <p:cNvPr id="287" name="PlaceHolder 3"/>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5160"/>
          </a:xfrm>
          <a:prstGeom prst="rect">
            <a:avLst/>
          </a:prstGeom>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lstStyle/>
          <a:p>
            <a:endParaRPr/>
          </a:p>
        </p:txBody>
      </p:sp>
      <p:sp>
        <p:nvSpPr>
          <p:cNvPr id="24" name="PlaceHolder 2"/>
          <p:cNvSpPr>
            <a:spLocks noGrp="1"/>
          </p:cNvSpPr>
          <p:nvPr>
            <p:ph type="body"/>
          </p:nvPr>
        </p:nvSpPr>
        <p:spPr>
          <a:xfrm>
            <a:off x="457200" y="1604520"/>
            <a:ext cx="4015440" cy="1896840"/>
          </a:xfrm>
          <a:prstGeom prst="rect">
            <a:avLst/>
          </a:prstGeom>
        </p:spPr>
        <p:txBody>
          <a:bodyPr/>
          <a:lstStyle/>
          <a:p>
            <a:endParaRPr/>
          </a:p>
        </p:txBody>
      </p:sp>
      <p:sp>
        <p:nvSpPr>
          <p:cNvPr id="25" name="PlaceHolder 3"/>
          <p:cNvSpPr>
            <a:spLocks noGrp="1"/>
          </p:cNvSpPr>
          <p:nvPr>
            <p:ph type="body"/>
          </p:nvPr>
        </p:nvSpPr>
        <p:spPr>
          <a:xfrm>
            <a:off x="4673520" y="1604520"/>
            <a:ext cx="4015440" cy="1896840"/>
          </a:xfrm>
          <a:prstGeom prst="rect">
            <a:avLst/>
          </a:prstGeom>
        </p:spPr>
        <p:txBody>
          <a:bodyPr/>
          <a:lstStyle/>
          <a:p>
            <a:endParaRPr/>
          </a:p>
        </p:txBody>
      </p:sp>
      <p:sp>
        <p:nvSpPr>
          <p:cNvPr id="26"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457200" y="273600"/>
            <a:ext cx="8229240" cy="5308200"/>
          </a:xfrm>
          <a:prstGeom prst="rect">
            <a:avLst/>
          </a:prstGeom>
        </p:spPr>
        <p:txBody>
          <a:bodyPr anchor="ct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5160"/>
          </a:xfrm>
          <a:prstGeom prst="rect">
            <a:avLst/>
          </a:prstGeom>
        </p:spPr>
        <p:txBody>
          <a:bodyPr/>
          <a:lstStyle/>
          <a:p>
            <a:endParaRPr/>
          </a:p>
        </p:txBody>
      </p:sp>
      <p:sp>
        <p:nvSpPr>
          <p:cNvPr id="291" name="PlaceHolder 2"/>
          <p:cNvSpPr>
            <a:spLocks noGrp="1"/>
          </p:cNvSpPr>
          <p:nvPr>
            <p:ph type="body"/>
          </p:nvPr>
        </p:nvSpPr>
        <p:spPr>
          <a:xfrm>
            <a:off x="457200" y="1604520"/>
            <a:ext cx="4015440" cy="1896840"/>
          </a:xfrm>
          <a:prstGeom prst="rect">
            <a:avLst/>
          </a:prstGeom>
        </p:spPr>
        <p:txBody>
          <a:bodyPr/>
          <a:lstStyle/>
          <a:p>
            <a:endParaRPr/>
          </a:p>
        </p:txBody>
      </p:sp>
      <p:sp>
        <p:nvSpPr>
          <p:cNvPr id="292" name="PlaceHolder 3"/>
          <p:cNvSpPr>
            <a:spLocks noGrp="1"/>
          </p:cNvSpPr>
          <p:nvPr>
            <p:ph type="body"/>
          </p:nvPr>
        </p:nvSpPr>
        <p:spPr>
          <a:xfrm>
            <a:off x="457200" y="3681720"/>
            <a:ext cx="4015440" cy="1896840"/>
          </a:xfrm>
          <a:prstGeom prst="rect">
            <a:avLst/>
          </a:prstGeom>
        </p:spPr>
        <p:txBody>
          <a:bodyPr/>
          <a:lstStyle/>
          <a:p>
            <a:endParaRPr/>
          </a:p>
        </p:txBody>
      </p:sp>
      <p:sp>
        <p:nvSpPr>
          <p:cNvPr id="293" name="PlaceHolder 4"/>
          <p:cNvSpPr>
            <a:spLocks noGrp="1"/>
          </p:cNvSpPr>
          <p:nvPr>
            <p:ph type="body"/>
          </p:nvPr>
        </p:nvSpPr>
        <p:spPr>
          <a:xfrm>
            <a:off x="4673520" y="1604520"/>
            <a:ext cx="4015440" cy="3977280"/>
          </a:xfrm>
          <a:prstGeom prst="rect">
            <a:avLst/>
          </a:prstGeom>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0"/>
            <a:ext cx="8229240" cy="1145160"/>
          </a:xfrm>
          <a:prstGeom prst="rect">
            <a:avLst/>
          </a:prstGeom>
        </p:spPr>
        <p:txBody>
          <a:bodyPr/>
          <a:lstStyle/>
          <a:p>
            <a:endParaRPr/>
          </a:p>
        </p:txBody>
      </p:sp>
      <p:sp>
        <p:nvSpPr>
          <p:cNvPr id="295" name="PlaceHolder 2"/>
          <p:cNvSpPr>
            <a:spLocks noGrp="1"/>
          </p:cNvSpPr>
          <p:nvPr>
            <p:ph type="body"/>
          </p:nvPr>
        </p:nvSpPr>
        <p:spPr>
          <a:xfrm>
            <a:off x="457200" y="1604520"/>
            <a:ext cx="4015440" cy="3977280"/>
          </a:xfrm>
          <a:prstGeom prst="rect">
            <a:avLst/>
          </a:prstGeom>
        </p:spPr>
        <p:txBody>
          <a:bodyPr/>
          <a:lstStyle/>
          <a:p>
            <a:endParaRPr/>
          </a:p>
        </p:txBody>
      </p:sp>
      <p:sp>
        <p:nvSpPr>
          <p:cNvPr id="296" name="PlaceHolder 3"/>
          <p:cNvSpPr>
            <a:spLocks noGrp="1"/>
          </p:cNvSpPr>
          <p:nvPr>
            <p:ph type="body"/>
          </p:nvPr>
        </p:nvSpPr>
        <p:spPr>
          <a:xfrm>
            <a:off x="4673520" y="1604520"/>
            <a:ext cx="4015440" cy="1896840"/>
          </a:xfrm>
          <a:prstGeom prst="rect">
            <a:avLst/>
          </a:prstGeom>
        </p:spPr>
        <p:txBody>
          <a:bodyPr/>
          <a:lstStyle/>
          <a:p>
            <a:endParaRPr/>
          </a:p>
        </p:txBody>
      </p:sp>
      <p:sp>
        <p:nvSpPr>
          <p:cNvPr id="297" name="PlaceHolder 4"/>
          <p:cNvSpPr>
            <a:spLocks noGrp="1"/>
          </p:cNvSpPr>
          <p:nvPr>
            <p:ph type="body"/>
          </p:nvPr>
        </p:nvSpPr>
        <p:spPr>
          <a:xfrm>
            <a:off x="4673520" y="3681720"/>
            <a:ext cx="4015440" cy="1896840"/>
          </a:xfrm>
          <a:prstGeom prst="rect">
            <a:avLst/>
          </a:prstGeom>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9240" cy="1145160"/>
          </a:xfrm>
          <a:prstGeom prst="rect">
            <a:avLst/>
          </a:prstGeom>
        </p:spPr>
        <p:txBody>
          <a:bodyPr/>
          <a:lstStyle/>
          <a:p>
            <a:endParaRPr/>
          </a:p>
        </p:txBody>
      </p:sp>
      <p:sp>
        <p:nvSpPr>
          <p:cNvPr id="299" name="PlaceHolder 2"/>
          <p:cNvSpPr>
            <a:spLocks noGrp="1"/>
          </p:cNvSpPr>
          <p:nvPr>
            <p:ph type="body"/>
          </p:nvPr>
        </p:nvSpPr>
        <p:spPr>
          <a:xfrm>
            <a:off x="457200" y="1604520"/>
            <a:ext cx="4015440" cy="1896840"/>
          </a:xfrm>
          <a:prstGeom prst="rect">
            <a:avLst/>
          </a:prstGeom>
        </p:spPr>
        <p:txBody>
          <a:bodyPr/>
          <a:lstStyle/>
          <a:p>
            <a:endParaRPr/>
          </a:p>
        </p:txBody>
      </p:sp>
      <p:sp>
        <p:nvSpPr>
          <p:cNvPr id="300" name="PlaceHolder 3"/>
          <p:cNvSpPr>
            <a:spLocks noGrp="1"/>
          </p:cNvSpPr>
          <p:nvPr>
            <p:ph type="body"/>
          </p:nvPr>
        </p:nvSpPr>
        <p:spPr>
          <a:xfrm>
            <a:off x="4673520" y="1604520"/>
            <a:ext cx="4015440" cy="1896840"/>
          </a:xfrm>
          <a:prstGeom prst="rect">
            <a:avLst/>
          </a:prstGeom>
        </p:spPr>
        <p:txBody>
          <a:bodyPr/>
          <a:lstStyle/>
          <a:p>
            <a:endParaRPr/>
          </a:p>
        </p:txBody>
      </p:sp>
      <p:sp>
        <p:nvSpPr>
          <p:cNvPr id="301" name="PlaceHolder 4"/>
          <p:cNvSpPr>
            <a:spLocks noGrp="1"/>
          </p:cNvSpPr>
          <p:nvPr>
            <p:ph type="body"/>
          </p:nvPr>
        </p:nvSpPr>
        <p:spPr>
          <a:xfrm>
            <a:off x="457200" y="3681720"/>
            <a:ext cx="8228520" cy="1896840"/>
          </a:xfrm>
          <a:prstGeom prst="rect">
            <a:avLst/>
          </a:prstGeom>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9240" cy="1145160"/>
          </a:xfrm>
          <a:prstGeom prst="rect">
            <a:avLst/>
          </a:prstGeom>
        </p:spPr>
        <p:txBody>
          <a:bodyPr/>
          <a:lstStyle/>
          <a:p>
            <a:endParaRPr/>
          </a:p>
        </p:txBody>
      </p:sp>
      <p:sp>
        <p:nvSpPr>
          <p:cNvPr id="303" name="PlaceHolder 2"/>
          <p:cNvSpPr>
            <a:spLocks noGrp="1"/>
          </p:cNvSpPr>
          <p:nvPr>
            <p:ph type="body"/>
          </p:nvPr>
        </p:nvSpPr>
        <p:spPr>
          <a:xfrm>
            <a:off x="457200" y="1604520"/>
            <a:ext cx="8229240" cy="1896840"/>
          </a:xfrm>
          <a:prstGeom prst="rect">
            <a:avLst/>
          </a:prstGeom>
        </p:spPr>
        <p:txBody>
          <a:bodyPr/>
          <a:lstStyle/>
          <a:p>
            <a:endParaRPr/>
          </a:p>
        </p:txBody>
      </p:sp>
      <p:sp>
        <p:nvSpPr>
          <p:cNvPr id="304" name="PlaceHolder 3"/>
          <p:cNvSpPr>
            <a:spLocks noGrp="1"/>
          </p:cNvSpPr>
          <p:nvPr>
            <p:ph type="body"/>
          </p:nvPr>
        </p:nvSpPr>
        <p:spPr>
          <a:xfrm>
            <a:off x="457200" y="3681720"/>
            <a:ext cx="8229240" cy="1896840"/>
          </a:xfrm>
          <a:prstGeom prst="rect">
            <a:avLst/>
          </a:prstGeom>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9240" cy="1145160"/>
          </a:xfrm>
          <a:prstGeom prst="rect">
            <a:avLst/>
          </a:prstGeom>
        </p:spPr>
        <p:txBody>
          <a:bodyPr/>
          <a:lstStyle/>
          <a:p>
            <a:endParaRPr/>
          </a:p>
        </p:txBody>
      </p:sp>
      <p:sp>
        <p:nvSpPr>
          <p:cNvPr id="306" name="PlaceHolder 2"/>
          <p:cNvSpPr>
            <a:spLocks noGrp="1"/>
          </p:cNvSpPr>
          <p:nvPr>
            <p:ph type="body"/>
          </p:nvPr>
        </p:nvSpPr>
        <p:spPr>
          <a:xfrm>
            <a:off x="457200" y="1604520"/>
            <a:ext cx="4015440" cy="1896840"/>
          </a:xfrm>
          <a:prstGeom prst="rect">
            <a:avLst/>
          </a:prstGeom>
        </p:spPr>
        <p:txBody>
          <a:bodyPr/>
          <a:lstStyle/>
          <a:p>
            <a:endParaRPr/>
          </a:p>
        </p:txBody>
      </p:sp>
      <p:sp>
        <p:nvSpPr>
          <p:cNvPr id="307" name="PlaceHolder 3"/>
          <p:cNvSpPr>
            <a:spLocks noGrp="1"/>
          </p:cNvSpPr>
          <p:nvPr>
            <p:ph type="body"/>
          </p:nvPr>
        </p:nvSpPr>
        <p:spPr>
          <a:xfrm>
            <a:off x="4673520" y="1604520"/>
            <a:ext cx="4015440" cy="1896840"/>
          </a:xfrm>
          <a:prstGeom prst="rect">
            <a:avLst/>
          </a:prstGeom>
        </p:spPr>
        <p:txBody>
          <a:bodyPr/>
          <a:lstStyle/>
          <a:p>
            <a:endParaRPr/>
          </a:p>
        </p:txBody>
      </p:sp>
      <p:sp>
        <p:nvSpPr>
          <p:cNvPr id="308" name="PlaceHolder 4"/>
          <p:cNvSpPr>
            <a:spLocks noGrp="1"/>
          </p:cNvSpPr>
          <p:nvPr>
            <p:ph type="body"/>
          </p:nvPr>
        </p:nvSpPr>
        <p:spPr>
          <a:xfrm>
            <a:off x="4673520" y="3681720"/>
            <a:ext cx="4015440" cy="1896840"/>
          </a:xfrm>
          <a:prstGeom prst="rect">
            <a:avLst/>
          </a:prstGeom>
        </p:spPr>
        <p:txBody>
          <a:bodyPr/>
          <a:lstStyle/>
          <a:p>
            <a:endParaRPr/>
          </a:p>
        </p:txBody>
      </p:sp>
      <p:sp>
        <p:nvSpPr>
          <p:cNvPr id="309" name="PlaceHolder 5"/>
          <p:cNvSpPr>
            <a:spLocks noGrp="1"/>
          </p:cNvSpPr>
          <p:nvPr>
            <p:ph type="body"/>
          </p:nvPr>
        </p:nvSpPr>
        <p:spPr>
          <a:xfrm>
            <a:off x="457200" y="3681720"/>
            <a:ext cx="4015440" cy="1896840"/>
          </a:xfrm>
          <a:prstGeom prst="rect">
            <a:avLst/>
          </a:prstGeom>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Shape"/>
          <p:cNvPicPr>
            <a:picLocks noChangeAspect="1" noChangeArrowheads="1"/>
          </p:cNvPicPr>
          <p:nvPr/>
        </p:nvPicPr>
        <p:blipFill>
          <a:blip r:embed="rId2"/>
          <a:srcRect/>
          <a:stretch>
            <a:fillRect/>
          </a:stretch>
        </p:blipFill>
        <p:spPr bwMode="auto">
          <a:xfrm>
            <a:off x="5492750" y="3681413"/>
            <a:ext cx="2376488" cy="1897062"/>
          </a:xfrm>
          <a:prstGeom prst="rect">
            <a:avLst/>
          </a:prstGeom>
          <a:noFill/>
          <a:ln w="9525">
            <a:noFill/>
            <a:miter lim="800000"/>
            <a:headEnd/>
            <a:tailEnd/>
          </a:ln>
        </p:spPr>
      </p:pic>
      <p:pic>
        <p:nvPicPr>
          <p:cNvPr id="6" name="Shape"/>
          <p:cNvPicPr>
            <a:picLocks noChangeAspect="1" noChangeArrowheads="1"/>
          </p:cNvPicPr>
          <p:nvPr/>
        </p:nvPicPr>
        <p:blipFill>
          <a:blip r:embed="rId2"/>
          <a:srcRect/>
          <a:stretch>
            <a:fillRect/>
          </a:stretch>
        </p:blipFill>
        <p:spPr bwMode="auto">
          <a:xfrm>
            <a:off x="1276350" y="3681413"/>
            <a:ext cx="2378075" cy="1897062"/>
          </a:xfrm>
          <a:prstGeom prst="rect">
            <a:avLst/>
          </a:prstGeom>
          <a:noFill/>
          <a:ln w="9525">
            <a:noFill/>
            <a:miter lim="800000"/>
            <a:headEnd/>
            <a:tailEnd/>
          </a:ln>
        </p:spPr>
      </p:pic>
      <p:sp>
        <p:nvSpPr>
          <p:cNvPr id="310" name="PlaceHolder 1"/>
          <p:cNvSpPr>
            <a:spLocks noGrp="1"/>
          </p:cNvSpPr>
          <p:nvPr>
            <p:ph type="title"/>
          </p:nvPr>
        </p:nvSpPr>
        <p:spPr>
          <a:xfrm>
            <a:off x="457200" y="273600"/>
            <a:ext cx="8229240" cy="1145160"/>
          </a:xfrm>
          <a:prstGeom prst="rect">
            <a:avLst/>
          </a:prstGeom>
        </p:spPr>
        <p:txBody>
          <a:bodyPr/>
          <a:lstStyle/>
          <a:p>
            <a:endParaRPr/>
          </a:p>
        </p:txBody>
      </p:sp>
      <p:sp>
        <p:nvSpPr>
          <p:cNvPr id="311" name="PlaceHolder 2"/>
          <p:cNvSpPr>
            <a:spLocks noGrp="1"/>
          </p:cNvSpPr>
          <p:nvPr>
            <p:ph type="body"/>
          </p:nvPr>
        </p:nvSpPr>
        <p:spPr>
          <a:xfrm>
            <a:off x="457200" y="1604520"/>
            <a:ext cx="4015440" cy="1896840"/>
          </a:xfrm>
          <a:prstGeom prst="rect">
            <a:avLst/>
          </a:prstGeom>
        </p:spPr>
        <p:txBody>
          <a:bodyPr/>
          <a:lstStyle/>
          <a:p>
            <a:endParaRPr/>
          </a:p>
        </p:txBody>
      </p:sp>
      <p:sp>
        <p:nvSpPr>
          <p:cNvPr id="312" name="PlaceHolder 3"/>
          <p:cNvSpPr>
            <a:spLocks noGrp="1"/>
          </p:cNvSpPr>
          <p:nvPr>
            <p:ph type="body"/>
          </p:nvPr>
        </p:nvSpPr>
        <p:spPr>
          <a:xfrm>
            <a:off x="4673520" y="1604520"/>
            <a:ext cx="4015440" cy="1896840"/>
          </a:xfrm>
          <a:prstGeom prst="rect">
            <a:avLst/>
          </a:prstGeom>
        </p:spPr>
        <p:txBody>
          <a:body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5160"/>
          </a:xfrm>
          <a:prstGeom prst="rect">
            <a:avLst/>
          </a:prstGeom>
        </p:spPr>
        <p:txBody>
          <a:bodyPr/>
          <a:lstStyle/>
          <a:p>
            <a:endParaRPr/>
          </a:p>
        </p:txBody>
      </p:sp>
      <p:sp>
        <p:nvSpPr>
          <p:cNvPr id="321" name="PlaceHolder 2"/>
          <p:cNvSpPr>
            <a:spLocks noGrp="1"/>
          </p:cNvSpPr>
          <p:nvPr>
            <p:ph type="subTitle"/>
          </p:nvPr>
        </p:nvSpPr>
        <p:spPr>
          <a:xfrm>
            <a:off x="457200" y="1604520"/>
            <a:ext cx="8229240" cy="3977640"/>
          </a:xfrm>
          <a:prstGeom prst="rect">
            <a:avLst/>
          </a:prstGeom>
        </p:spPr>
        <p:txBody>
          <a:bodyPr anchor="ct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73600"/>
            <a:ext cx="8229240" cy="1145160"/>
          </a:xfrm>
          <a:prstGeom prst="rect">
            <a:avLst/>
          </a:prstGeom>
        </p:spPr>
        <p:txBody>
          <a:bodyPr/>
          <a:lstStyle/>
          <a:p>
            <a:endParaRPr/>
          </a:p>
        </p:txBody>
      </p:sp>
      <p:sp>
        <p:nvSpPr>
          <p:cNvPr id="323" name="PlaceHolder 2"/>
          <p:cNvSpPr>
            <a:spLocks noGrp="1"/>
          </p:cNvSpPr>
          <p:nvPr>
            <p:ph type="body"/>
          </p:nvPr>
        </p:nvSpPr>
        <p:spPr>
          <a:xfrm>
            <a:off x="457200" y="1604520"/>
            <a:ext cx="8229240" cy="3977280"/>
          </a:xfrm>
          <a:prstGeom prst="rect">
            <a:avLst/>
          </a:prstGeom>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027"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028"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pic>
        <p:nvPicPr>
          <p:cNvPr id="1029" name="Image 6"/>
          <p:cNvPicPr>
            <a:picLocks noChangeAspect="1" noChangeArrowheads="1"/>
          </p:cNvPicPr>
          <p:nvPr/>
        </p:nvPicPr>
        <p:blipFill>
          <a:blip r:embed="rId15"/>
          <a:srcRect/>
          <a:stretch>
            <a:fillRect/>
          </a:stretch>
        </p:blipFill>
        <p:spPr bwMode="auto">
          <a:xfrm>
            <a:off x="319088" y="358775"/>
            <a:ext cx="2130425" cy="1474788"/>
          </a:xfrm>
          <a:prstGeom prst="rect">
            <a:avLst/>
          </a:prstGeom>
          <a:noFill/>
          <a:ln w="9525">
            <a:noFill/>
            <a:miter lim="800000"/>
            <a:headEnd/>
            <a:tailEnd/>
          </a:ln>
        </p:spPr>
      </p:pic>
      <p:sp>
        <p:nvSpPr>
          <p:cNvPr id="1030"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5"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42" r:id="rId1"/>
    <p:sldLayoutId id="2147483841" r:id="rId2"/>
    <p:sldLayoutId id="2147483840" r:id="rId3"/>
    <p:sldLayoutId id="2147483839" r:id="rId4"/>
    <p:sldLayoutId id="2147483838" r:id="rId5"/>
    <p:sldLayoutId id="2147483837" r:id="rId6"/>
    <p:sldLayoutId id="2147483836" r:id="rId7"/>
    <p:sldLayoutId id="2147483835" r:id="rId8"/>
    <p:sldLayoutId id="2147483834" r:id="rId9"/>
    <p:sldLayoutId id="2147483833" r:id="rId10"/>
    <p:sldLayoutId id="2147483832" r:id="rId11"/>
    <p:sldLayoutId id="214748398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834"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20835"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20836" name="CustomShape 2"/>
          <p:cNvSpPr>
            <a:spLocks noChangeArrowheads="1"/>
          </p:cNvSpPr>
          <p:nvPr/>
        </p:nvSpPr>
        <p:spPr bwMode="auto">
          <a:xfrm>
            <a:off x="585788" y="1223963"/>
            <a:ext cx="8197850" cy="80962"/>
          </a:xfrm>
          <a:prstGeom prst="rect">
            <a:avLst/>
          </a:prstGeom>
          <a:solidFill>
            <a:srgbClr val="4BACC6"/>
          </a:solidFill>
          <a:ln w="9360">
            <a:noFill/>
            <a:miter lim="800000"/>
            <a:headEnd/>
            <a:tailEnd/>
          </a:ln>
        </p:spPr>
        <p:txBody>
          <a:bodyPr/>
          <a:lstStyle/>
          <a:p>
            <a:endParaRPr lang="fr-FR"/>
          </a:p>
        </p:txBody>
      </p:sp>
      <p:sp>
        <p:nvSpPr>
          <p:cNvPr id="120837" name="CustomShape 3"/>
          <p:cNvSpPr>
            <a:spLocks noChangeArrowheads="1"/>
          </p:cNvSpPr>
          <p:nvPr/>
        </p:nvSpPr>
        <p:spPr bwMode="auto">
          <a:xfrm>
            <a:off x="360363" y="358775"/>
            <a:ext cx="8459787" cy="5594350"/>
          </a:xfrm>
          <a:prstGeom prst="rect">
            <a:avLst/>
          </a:prstGeom>
          <a:solidFill>
            <a:srgbClr val="4BACC6"/>
          </a:solidFill>
          <a:ln w="9360">
            <a:noFill/>
            <a:miter lim="800000"/>
            <a:headEnd/>
            <a:tailEnd/>
          </a:ln>
        </p:spPr>
        <p:txBody>
          <a:bodyPr/>
          <a:lstStyle/>
          <a:p>
            <a:endParaRPr lang="fr-FR"/>
          </a:p>
        </p:txBody>
      </p:sp>
      <p:sp>
        <p:nvSpPr>
          <p:cNvPr id="120838" name="PlaceHolder 4"/>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359" name="PlaceHolder 5"/>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41" r:id="rId1"/>
    <p:sldLayoutId id="2147483940" r:id="rId2"/>
    <p:sldLayoutId id="2147483939" r:id="rId3"/>
    <p:sldLayoutId id="2147483938" r:id="rId4"/>
    <p:sldLayoutId id="2147483937" r:id="rId5"/>
    <p:sldLayoutId id="2147483936" r:id="rId6"/>
    <p:sldLayoutId id="2147483935" r:id="rId7"/>
    <p:sldLayoutId id="2147483934" r:id="rId8"/>
    <p:sldLayoutId id="2147483933" r:id="rId9"/>
    <p:sldLayoutId id="2147483932" r:id="rId10"/>
    <p:sldLayoutId id="2147483931" r:id="rId11"/>
    <p:sldLayoutId id="2147483995"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4146"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34147"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34148" name="CustomShape 2"/>
          <p:cNvSpPr>
            <a:spLocks noChangeArrowheads="1"/>
          </p:cNvSpPr>
          <p:nvPr/>
        </p:nvSpPr>
        <p:spPr bwMode="auto">
          <a:xfrm>
            <a:off x="585788" y="1223963"/>
            <a:ext cx="8197850" cy="80962"/>
          </a:xfrm>
          <a:prstGeom prst="rect">
            <a:avLst/>
          </a:prstGeom>
          <a:solidFill>
            <a:srgbClr val="4BACC6"/>
          </a:solidFill>
          <a:ln w="9360">
            <a:noFill/>
            <a:miter lim="800000"/>
            <a:headEnd/>
            <a:tailEnd/>
          </a:ln>
        </p:spPr>
        <p:txBody>
          <a:bodyPr/>
          <a:lstStyle/>
          <a:p>
            <a:endParaRPr lang="fr-FR"/>
          </a:p>
        </p:txBody>
      </p:sp>
      <p:sp>
        <p:nvSpPr>
          <p:cNvPr id="134149"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398"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52" r:id="rId1"/>
    <p:sldLayoutId id="2147483951" r:id="rId2"/>
    <p:sldLayoutId id="2147483950" r:id="rId3"/>
    <p:sldLayoutId id="2147483949" r:id="rId4"/>
    <p:sldLayoutId id="2147483948" r:id="rId5"/>
    <p:sldLayoutId id="2147483947" r:id="rId6"/>
    <p:sldLayoutId id="2147483946" r:id="rId7"/>
    <p:sldLayoutId id="2147483945" r:id="rId8"/>
    <p:sldLayoutId id="2147483944" r:id="rId9"/>
    <p:sldLayoutId id="2147483943" r:id="rId10"/>
    <p:sldLayoutId id="2147483942" r:id="rId11"/>
    <p:sldLayoutId id="214748399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7458"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47459"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47460" name="CustomShape 2"/>
          <p:cNvSpPr>
            <a:spLocks noChangeArrowheads="1"/>
          </p:cNvSpPr>
          <p:nvPr/>
        </p:nvSpPr>
        <p:spPr bwMode="auto">
          <a:xfrm>
            <a:off x="585788" y="1223963"/>
            <a:ext cx="8197850" cy="80962"/>
          </a:xfrm>
          <a:prstGeom prst="rect">
            <a:avLst/>
          </a:prstGeom>
          <a:solidFill>
            <a:srgbClr val="4F81BD"/>
          </a:solidFill>
          <a:ln w="9360">
            <a:noFill/>
            <a:miter lim="800000"/>
            <a:headEnd/>
            <a:tailEnd/>
          </a:ln>
        </p:spPr>
        <p:txBody>
          <a:bodyPr/>
          <a:lstStyle/>
          <a:p>
            <a:endParaRPr lang="fr-FR"/>
          </a:p>
        </p:txBody>
      </p:sp>
      <p:sp>
        <p:nvSpPr>
          <p:cNvPr id="147461" name="CustomShape 3"/>
          <p:cNvSpPr>
            <a:spLocks noChangeArrowheads="1"/>
          </p:cNvSpPr>
          <p:nvPr/>
        </p:nvSpPr>
        <p:spPr bwMode="auto">
          <a:xfrm>
            <a:off x="360363" y="358775"/>
            <a:ext cx="8459787" cy="5594350"/>
          </a:xfrm>
          <a:prstGeom prst="rect">
            <a:avLst/>
          </a:prstGeom>
          <a:solidFill>
            <a:srgbClr val="4F81BD"/>
          </a:solidFill>
          <a:ln w="9360">
            <a:noFill/>
            <a:miter lim="800000"/>
            <a:headEnd/>
            <a:tailEnd/>
          </a:ln>
        </p:spPr>
        <p:txBody>
          <a:bodyPr/>
          <a:lstStyle/>
          <a:p>
            <a:endParaRPr lang="fr-FR"/>
          </a:p>
        </p:txBody>
      </p:sp>
      <p:sp>
        <p:nvSpPr>
          <p:cNvPr id="147462" name="PlaceHolder 4"/>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438" name="PlaceHolder 5"/>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63" r:id="rId1"/>
    <p:sldLayoutId id="2147483962" r:id="rId2"/>
    <p:sldLayoutId id="2147483961" r:id="rId3"/>
    <p:sldLayoutId id="2147483960" r:id="rId4"/>
    <p:sldLayoutId id="2147483959" r:id="rId5"/>
    <p:sldLayoutId id="2147483958" r:id="rId6"/>
    <p:sldLayoutId id="2147483957" r:id="rId7"/>
    <p:sldLayoutId id="2147483956" r:id="rId8"/>
    <p:sldLayoutId id="2147483955" r:id="rId9"/>
    <p:sldLayoutId id="2147483954" r:id="rId10"/>
    <p:sldLayoutId id="2147483953" r:id="rId11"/>
    <p:sldLayoutId id="2147483997"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0770"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60771"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60772" name="CustomShape 2"/>
          <p:cNvSpPr>
            <a:spLocks noChangeArrowheads="1"/>
          </p:cNvSpPr>
          <p:nvPr/>
        </p:nvSpPr>
        <p:spPr bwMode="auto">
          <a:xfrm>
            <a:off x="585788" y="1223963"/>
            <a:ext cx="8197850" cy="80962"/>
          </a:xfrm>
          <a:prstGeom prst="rect">
            <a:avLst/>
          </a:prstGeom>
          <a:solidFill>
            <a:srgbClr val="4F81BD"/>
          </a:solidFill>
          <a:ln w="9360">
            <a:noFill/>
            <a:miter lim="800000"/>
            <a:headEnd/>
            <a:tailEnd/>
          </a:ln>
        </p:spPr>
        <p:txBody>
          <a:bodyPr/>
          <a:lstStyle/>
          <a:p>
            <a:endParaRPr lang="fr-FR"/>
          </a:p>
        </p:txBody>
      </p:sp>
      <p:sp>
        <p:nvSpPr>
          <p:cNvPr id="160773"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477"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74" r:id="rId1"/>
    <p:sldLayoutId id="2147483973" r:id="rId2"/>
    <p:sldLayoutId id="2147483972" r:id="rId3"/>
    <p:sldLayoutId id="2147483971" r:id="rId4"/>
    <p:sldLayoutId id="2147483970" r:id="rId5"/>
    <p:sldLayoutId id="2147483969" r:id="rId6"/>
    <p:sldLayoutId id="2147483968" r:id="rId7"/>
    <p:sldLayoutId id="2147483967" r:id="rId8"/>
    <p:sldLayoutId id="2147483966" r:id="rId9"/>
    <p:sldLayoutId id="2147483965" r:id="rId10"/>
    <p:sldLayoutId id="2147483964" r:id="rId11"/>
    <p:sldLayoutId id="2147483998"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082"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74083"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74084"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174085"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516"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85" r:id="rId1"/>
    <p:sldLayoutId id="2147483984" r:id="rId2"/>
    <p:sldLayoutId id="2147483983" r:id="rId3"/>
    <p:sldLayoutId id="2147483982" r:id="rId4"/>
    <p:sldLayoutId id="2147483981" r:id="rId5"/>
    <p:sldLayoutId id="2147483980" r:id="rId6"/>
    <p:sldLayoutId id="2147483979" r:id="rId7"/>
    <p:sldLayoutId id="2147483978" r:id="rId8"/>
    <p:sldLayoutId id="2147483977" r:id="rId9"/>
    <p:sldLayoutId id="2147483976" r:id="rId10"/>
    <p:sldLayoutId id="2147483975" r:id="rId11"/>
    <p:sldLayoutId id="2147483999"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4339"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4340"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14341"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44"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 id="2147483851" r:id="rId3"/>
    <p:sldLayoutId id="2147483850" r:id="rId4"/>
    <p:sldLayoutId id="2147483849" r:id="rId5"/>
    <p:sldLayoutId id="2147483848" r:id="rId6"/>
    <p:sldLayoutId id="2147483847" r:id="rId7"/>
    <p:sldLayoutId id="2147483846" r:id="rId8"/>
    <p:sldLayoutId id="2147483845" r:id="rId9"/>
    <p:sldLayoutId id="2147483844" r:id="rId10"/>
    <p:sldLayoutId id="2147483843" r:id="rId11"/>
    <p:sldLayoutId id="2147483987"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27651"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27652"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27653" name="CustomShape 3"/>
          <p:cNvSpPr>
            <a:spLocks noChangeArrowheads="1"/>
          </p:cNvSpPr>
          <p:nvPr/>
        </p:nvSpPr>
        <p:spPr bwMode="auto">
          <a:xfrm>
            <a:off x="360363" y="358775"/>
            <a:ext cx="8459787" cy="5594350"/>
          </a:xfrm>
          <a:prstGeom prst="rect">
            <a:avLst/>
          </a:prstGeom>
          <a:solidFill>
            <a:srgbClr val="00ACF0"/>
          </a:solidFill>
          <a:ln w="9360">
            <a:noFill/>
            <a:miter lim="800000"/>
            <a:headEnd/>
            <a:tailEnd/>
          </a:ln>
        </p:spPr>
        <p:txBody>
          <a:bodyPr/>
          <a:lstStyle/>
          <a:p>
            <a:endParaRPr lang="fr-FR"/>
          </a:p>
        </p:txBody>
      </p:sp>
      <p:sp>
        <p:nvSpPr>
          <p:cNvPr id="27654" name="PlaceHolder 4"/>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84" name="PlaceHolder 5"/>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2" r:id="rId3"/>
    <p:sldLayoutId id="2147483861" r:id="rId4"/>
    <p:sldLayoutId id="2147483860" r:id="rId5"/>
    <p:sldLayoutId id="2147483859" r:id="rId6"/>
    <p:sldLayoutId id="2147483858" r:id="rId7"/>
    <p:sldLayoutId id="2147483857" r:id="rId8"/>
    <p:sldLayoutId id="2147483856" r:id="rId9"/>
    <p:sldLayoutId id="2147483855" r:id="rId10"/>
    <p:sldLayoutId id="2147483854" r:id="rId11"/>
    <p:sldLayoutId id="2147483988"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2"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40963"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40964"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40965" name="PlaceHolder 3"/>
          <p:cNvSpPr>
            <a:spLocks noGrp="1"/>
          </p:cNvSpPr>
          <p:nvPr>
            <p:ph type="title"/>
          </p:nvPr>
        </p:nvSpPr>
        <p:spPr bwMode="auto">
          <a:xfrm>
            <a:off x="576263" y="360363"/>
            <a:ext cx="8207375"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éditer le format du texte-titre</a:t>
            </a:r>
          </a:p>
        </p:txBody>
      </p:sp>
      <p:sp>
        <p:nvSpPr>
          <p:cNvPr id="123"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75" r:id="rId1"/>
    <p:sldLayoutId id="2147483874" r:id="rId2"/>
    <p:sldLayoutId id="2147483873" r:id="rId3"/>
    <p:sldLayoutId id="2147483872" r:id="rId4"/>
    <p:sldLayoutId id="2147483871" r:id="rId5"/>
    <p:sldLayoutId id="2147483870" r:id="rId6"/>
    <p:sldLayoutId id="2147483869" r:id="rId7"/>
    <p:sldLayoutId id="2147483868" r:id="rId8"/>
    <p:sldLayoutId id="2147483867" r:id="rId9"/>
    <p:sldLayoutId id="2147483866" r:id="rId10"/>
    <p:sldLayoutId id="2147483865" r:id="rId11"/>
    <p:sldLayoutId id="2147483989"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274"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54275"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54276"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54277" name="PlaceHolder 3"/>
          <p:cNvSpPr>
            <a:spLocks noGrp="1"/>
          </p:cNvSpPr>
          <p:nvPr>
            <p:ph type="title"/>
          </p:nvPr>
        </p:nvSpPr>
        <p:spPr bwMode="auto">
          <a:xfrm>
            <a:off x="576263" y="360363"/>
            <a:ext cx="8207375"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r-FR" smtClean="0"/>
              <a:t>Cliquez pour éditer le format du texte-titre</a:t>
            </a:r>
          </a:p>
        </p:txBody>
      </p:sp>
      <p:sp>
        <p:nvSpPr>
          <p:cNvPr id="162"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86" r:id="rId1"/>
    <p:sldLayoutId id="2147483885" r:id="rId2"/>
    <p:sldLayoutId id="2147483884" r:id="rId3"/>
    <p:sldLayoutId id="2147483883" r:id="rId4"/>
    <p:sldLayoutId id="2147483882" r:id="rId5"/>
    <p:sldLayoutId id="2147483881" r:id="rId6"/>
    <p:sldLayoutId id="2147483880" r:id="rId7"/>
    <p:sldLayoutId id="2147483879" r:id="rId8"/>
    <p:sldLayoutId id="2147483878" r:id="rId9"/>
    <p:sldLayoutId id="2147483877" r:id="rId10"/>
    <p:sldLayoutId id="2147483876" r:id="rId11"/>
    <p:sldLayoutId id="2147483990"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CustomShape 1"/>
          <p:cNvSpPr>
            <a:spLocks noChangeArrowheads="1"/>
          </p:cNvSpPr>
          <p:nvPr/>
        </p:nvSpPr>
        <p:spPr bwMode="auto">
          <a:xfrm>
            <a:off x="1539875" y="249238"/>
            <a:ext cx="7419975" cy="1204912"/>
          </a:xfrm>
          <a:prstGeom prst="rect">
            <a:avLst/>
          </a:prstGeom>
          <a:solidFill>
            <a:srgbClr val="9BBACE"/>
          </a:solidFill>
          <a:ln w="9525">
            <a:noFill/>
            <a:miter lim="800000"/>
            <a:headEnd/>
            <a:tailEnd/>
          </a:ln>
        </p:spPr>
        <p:txBody>
          <a:bodyPr/>
          <a:lstStyle/>
          <a:p>
            <a:endParaRPr lang="fr-FR"/>
          </a:p>
        </p:txBody>
      </p:sp>
      <p:pic>
        <p:nvPicPr>
          <p:cNvPr id="67587" name="Picture 6"/>
          <p:cNvPicPr>
            <a:picLocks noChangeAspect="1" noChangeArrowheads="1"/>
          </p:cNvPicPr>
          <p:nvPr/>
        </p:nvPicPr>
        <p:blipFill>
          <a:blip r:embed="rId14"/>
          <a:srcRect/>
          <a:stretch>
            <a:fillRect/>
          </a:stretch>
        </p:blipFill>
        <p:spPr bwMode="auto">
          <a:xfrm>
            <a:off x="265113" y="247650"/>
            <a:ext cx="1208087" cy="1209675"/>
          </a:xfrm>
          <a:prstGeom prst="rect">
            <a:avLst/>
          </a:prstGeom>
          <a:noFill/>
          <a:ln w="9525">
            <a:noFill/>
            <a:miter lim="800000"/>
            <a:headEnd/>
            <a:tailEnd/>
          </a:ln>
        </p:spPr>
      </p:pic>
      <p:sp>
        <p:nvSpPr>
          <p:cNvPr id="67588" name="CustomShape 2"/>
          <p:cNvSpPr>
            <a:spLocks noChangeArrowheads="1"/>
          </p:cNvSpPr>
          <p:nvPr/>
        </p:nvSpPr>
        <p:spPr bwMode="auto">
          <a:xfrm>
            <a:off x="1524000" y="1397000"/>
            <a:ext cx="6094413" cy="4064000"/>
          </a:xfrm>
          <a:prstGeom prst="rect">
            <a:avLst/>
          </a:prstGeom>
          <a:noFill/>
          <a:ln w="9525">
            <a:noFill/>
            <a:miter lim="800000"/>
            <a:headEnd/>
            <a:tailEnd/>
          </a:ln>
        </p:spPr>
        <p:txBody>
          <a:bodyPr/>
          <a:lstStyle/>
          <a:p>
            <a:endParaRPr lang="fr-FR"/>
          </a:p>
        </p:txBody>
      </p:sp>
      <p:sp>
        <p:nvSpPr>
          <p:cNvPr id="67589"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201"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897" r:id="rId1"/>
    <p:sldLayoutId id="2147483896" r:id="rId2"/>
    <p:sldLayoutId id="2147483895" r:id="rId3"/>
    <p:sldLayoutId id="2147483894" r:id="rId4"/>
    <p:sldLayoutId id="2147483893" r:id="rId5"/>
    <p:sldLayoutId id="2147483892" r:id="rId6"/>
    <p:sldLayoutId id="2147483891" r:id="rId7"/>
    <p:sldLayoutId id="2147483890" r:id="rId8"/>
    <p:sldLayoutId id="2147483889" r:id="rId9"/>
    <p:sldLayoutId id="2147483888" r:id="rId10"/>
    <p:sldLayoutId id="2147483887" r:id="rId11"/>
    <p:sldLayoutId id="2147483991"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898"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80899"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80900" name="CustomShape 2"/>
          <p:cNvSpPr>
            <a:spLocks noChangeArrowheads="1"/>
          </p:cNvSpPr>
          <p:nvPr/>
        </p:nvSpPr>
        <p:spPr bwMode="auto">
          <a:xfrm>
            <a:off x="585788" y="1223963"/>
            <a:ext cx="8197850" cy="80962"/>
          </a:xfrm>
          <a:prstGeom prst="rect">
            <a:avLst/>
          </a:prstGeom>
          <a:solidFill>
            <a:srgbClr val="00ACF0"/>
          </a:solidFill>
          <a:ln w="9360">
            <a:noFill/>
            <a:miter lim="800000"/>
            <a:headEnd/>
            <a:tailEnd/>
          </a:ln>
        </p:spPr>
        <p:txBody>
          <a:bodyPr/>
          <a:lstStyle/>
          <a:p>
            <a:endParaRPr lang="fr-FR"/>
          </a:p>
        </p:txBody>
      </p:sp>
      <p:sp>
        <p:nvSpPr>
          <p:cNvPr id="80901"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240"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08" r:id="rId1"/>
    <p:sldLayoutId id="2147483907" r:id="rId2"/>
    <p:sldLayoutId id="2147483906" r:id="rId3"/>
    <p:sldLayoutId id="2147483905" r:id="rId4"/>
    <p:sldLayoutId id="2147483904" r:id="rId5"/>
    <p:sldLayoutId id="2147483903" r:id="rId6"/>
    <p:sldLayoutId id="2147483902" r:id="rId7"/>
    <p:sldLayoutId id="2147483901" r:id="rId8"/>
    <p:sldLayoutId id="2147483900" r:id="rId9"/>
    <p:sldLayoutId id="2147483899" r:id="rId10"/>
    <p:sldLayoutId id="2147483898" r:id="rId11"/>
    <p:sldLayoutId id="2147483992"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4210"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94211"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94212" name="CustomShape 2"/>
          <p:cNvSpPr>
            <a:spLocks noChangeArrowheads="1"/>
          </p:cNvSpPr>
          <p:nvPr/>
        </p:nvSpPr>
        <p:spPr bwMode="auto">
          <a:xfrm>
            <a:off x="585788" y="1223963"/>
            <a:ext cx="8197850" cy="80962"/>
          </a:xfrm>
          <a:prstGeom prst="rect">
            <a:avLst/>
          </a:prstGeom>
          <a:solidFill>
            <a:srgbClr val="93107E"/>
          </a:solidFill>
          <a:ln w="9360">
            <a:noFill/>
            <a:miter lim="800000"/>
            <a:headEnd/>
            <a:tailEnd/>
          </a:ln>
        </p:spPr>
        <p:txBody>
          <a:bodyPr/>
          <a:lstStyle/>
          <a:p>
            <a:endParaRPr lang="fr-FR"/>
          </a:p>
        </p:txBody>
      </p:sp>
      <p:sp>
        <p:nvSpPr>
          <p:cNvPr id="94213" name="CustomShape 3"/>
          <p:cNvSpPr>
            <a:spLocks noChangeArrowheads="1"/>
          </p:cNvSpPr>
          <p:nvPr/>
        </p:nvSpPr>
        <p:spPr bwMode="auto">
          <a:xfrm>
            <a:off x="360363" y="358775"/>
            <a:ext cx="8459787" cy="5594350"/>
          </a:xfrm>
          <a:prstGeom prst="rect">
            <a:avLst/>
          </a:prstGeom>
          <a:solidFill>
            <a:srgbClr val="93107E"/>
          </a:solidFill>
          <a:ln w="9360">
            <a:noFill/>
            <a:miter lim="800000"/>
            <a:headEnd/>
            <a:tailEnd/>
          </a:ln>
        </p:spPr>
        <p:txBody>
          <a:bodyPr/>
          <a:lstStyle/>
          <a:p>
            <a:endParaRPr lang="fr-FR"/>
          </a:p>
        </p:txBody>
      </p:sp>
      <p:sp>
        <p:nvSpPr>
          <p:cNvPr id="94214" name="PlaceHolder 4"/>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280" name="PlaceHolder 5"/>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19" r:id="rId1"/>
    <p:sldLayoutId id="2147483918" r:id="rId2"/>
    <p:sldLayoutId id="2147483917" r:id="rId3"/>
    <p:sldLayoutId id="2147483916" r:id="rId4"/>
    <p:sldLayoutId id="2147483915" r:id="rId5"/>
    <p:sldLayoutId id="2147483914" r:id="rId6"/>
    <p:sldLayoutId id="2147483913" r:id="rId7"/>
    <p:sldLayoutId id="2147483912" r:id="rId8"/>
    <p:sldLayoutId id="2147483911" r:id="rId9"/>
    <p:sldLayoutId id="2147483910" r:id="rId10"/>
    <p:sldLayoutId id="2147483909" r:id="rId11"/>
    <p:sldLayoutId id="2147483993"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2" name="Image 11"/>
          <p:cNvPicPr>
            <a:picLocks noChangeAspect="1" noChangeArrowheads="1"/>
          </p:cNvPicPr>
          <p:nvPr/>
        </p:nvPicPr>
        <p:blipFill>
          <a:blip r:embed="rId14"/>
          <a:srcRect/>
          <a:stretch>
            <a:fillRect/>
          </a:stretch>
        </p:blipFill>
        <p:spPr bwMode="auto">
          <a:xfrm>
            <a:off x="8027988" y="6121400"/>
            <a:ext cx="755650" cy="403225"/>
          </a:xfrm>
          <a:prstGeom prst="rect">
            <a:avLst/>
          </a:prstGeom>
          <a:noFill/>
          <a:ln w="9525">
            <a:noFill/>
            <a:miter lim="800000"/>
            <a:headEnd/>
            <a:tailEnd/>
          </a:ln>
        </p:spPr>
      </p:pic>
      <p:sp>
        <p:nvSpPr>
          <p:cNvPr id="107523" name="Line 1"/>
          <p:cNvSpPr>
            <a:spLocks noChangeShapeType="1"/>
          </p:cNvSpPr>
          <p:nvPr/>
        </p:nvSpPr>
        <p:spPr bwMode="auto">
          <a:xfrm>
            <a:off x="585788" y="5945188"/>
            <a:ext cx="8194675" cy="0"/>
          </a:xfrm>
          <a:prstGeom prst="line">
            <a:avLst/>
          </a:prstGeom>
          <a:noFill/>
          <a:ln w="12600">
            <a:solidFill>
              <a:srgbClr val="828282"/>
            </a:solidFill>
            <a:round/>
            <a:headEnd/>
            <a:tailEnd/>
          </a:ln>
        </p:spPr>
        <p:txBody>
          <a:bodyPr/>
          <a:lstStyle/>
          <a:p>
            <a:endParaRPr lang="fr-FR"/>
          </a:p>
        </p:txBody>
      </p:sp>
      <p:sp>
        <p:nvSpPr>
          <p:cNvPr id="107524" name="CustomShape 2"/>
          <p:cNvSpPr>
            <a:spLocks noChangeArrowheads="1"/>
          </p:cNvSpPr>
          <p:nvPr/>
        </p:nvSpPr>
        <p:spPr bwMode="auto">
          <a:xfrm>
            <a:off x="585788" y="1223963"/>
            <a:ext cx="8197850" cy="80962"/>
          </a:xfrm>
          <a:prstGeom prst="rect">
            <a:avLst/>
          </a:prstGeom>
          <a:solidFill>
            <a:srgbClr val="93107E"/>
          </a:solidFill>
          <a:ln w="9360">
            <a:noFill/>
            <a:miter lim="800000"/>
            <a:headEnd/>
            <a:tailEnd/>
          </a:ln>
        </p:spPr>
        <p:txBody>
          <a:bodyPr/>
          <a:lstStyle/>
          <a:p>
            <a:endParaRPr lang="fr-FR"/>
          </a:p>
        </p:txBody>
      </p:sp>
      <p:sp>
        <p:nvSpPr>
          <p:cNvPr id="107525" name="PlaceHolder 3"/>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fr-FR" smtClean="0"/>
              <a:t>Cliquez pour éditer le format du texte-titre</a:t>
            </a:r>
          </a:p>
        </p:txBody>
      </p:sp>
      <p:sp>
        <p:nvSpPr>
          <p:cNvPr id="319" name="PlaceHolder 4"/>
          <p:cNvSpPr>
            <a:spLocks noGrp="1"/>
          </p:cNvSpPr>
          <p:nvPr>
            <p:ph type="body"/>
          </p:nvPr>
        </p:nvSpPr>
        <p:spPr>
          <a:xfrm>
            <a:off x="457200" y="1604963"/>
            <a:ext cx="8229600" cy="3976687"/>
          </a:xfrm>
          <a:prstGeom prst="rect">
            <a:avLst/>
          </a:prstGeom>
        </p:spPr>
        <p:txBody>
          <a:bodyPr wrap="none" lIns="0" tIns="0" rIns="0" bIns="0"/>
          <a:lstStyle/>
          <a:p>
            <a:r>
              <a:rPr lang="fr-FR"/>
              <a:t>Cliquez pour éditer le format du plan de texte</a:t>
            </a:r>
            <a:endParaRPr/>
          </a:p>
          <a:p>
            <a:pPr lvl="1"/>
            <a:r>
              <a:rPr lang="fr-FR"/>
              <a:t>Second niveau de plan</a:t>
            </a:r>
            <a:endParaRPr/>
          </a:p>
          <a:p>
            <a:pPr lvl="2"/>
            <a:r>
              <a:rPr lang="fr-FR"/>
              <a:t>Troisième niveau de plan</a:t>
            </a:r>
            <a:endParaRPr/>
          </a:p>
          <a:p>
            <a:pPr lvl="3"/>
            <a:r>
              <a:rPr lang="fr-FR"/>
              <a:t>Quatrième niveau de plan</a:t>
            </a:r>
            <a:endParaRPr/>
          </a:p>
          <a:p>
            <a:pPr lvl="4"/>
            <a:r>
              <a:rPr lang="fr-FR"/>
              <a:t>Cinquième niveau de plan</a:t>
            </a:r>
            <a:endParaRPr/>
          </a:p>
          <a:p>
            <a:pPr lvl="5"/>
            <a:r>
              <a:rPr lang="fr-FR"/>
              <a:t>Sixième niveau de plan</a:t>
            </a:r>
            <a:endParaRPr/>
          </a:p>
          <a:p>
            <a:pPr lvl="6"/>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930" r:id="rId1"/>
    <p:sldLayoutId id="2147483929" r:id="rId2"/>
    <p:sldLayoutId id="2147483928" r:id="rId3"/>
    <p:sldLayoutId id="2147483927" r:id="rId4"/>
    <p:sldLayoutId id="2147483926" r:id="rId5"/>
    <p:sldLayoutId id="2147483925" r:id="rId6"/>
    <p:sldLayoutId id="2147483924" r:id="rId7"/>
    <p:sldLayoutId id="2147483923" r:id="rId8"/>
    <p:sldLayoutId id="2147483922" r:id="rId9"/>
    <p:sldLayoutId id="2147483921" r:id="rId10"/>
    <p:sldLayoutId id="2147483920" r:id="rId11"/>
    <p:sldLayoutId id="2147483994"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jpeg"/><Relationship Id="rId18" Type="http://schemas.openxmlformats.org/officeDocument/2006/relationships/image" Target="../media/image66.jpeg"/><Relationship Id="rId3" Type="http://schemas.openxmlformats.org/officeDocument/2006/relationships/image" Target="../media/image51.jpe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jpeg"/><Relationship Id="rId2" Type="http://schemas.openxmlformats.org/officeDocument/2006/relationships/image" Target="../media/image50.jpeg"/><Relationship Id="rId16" Type="http://schemas.openxmlformats.org/officeDocument/2006/relationships/image" Target="../media/image64.jpeg"/><Relationship Id="rId1" Type="http://schemas.openxmlformats.org/officeDocument/2006/relationships/slideLayout" Target="../slideLayouts/slideLayout73.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5" Type="http://schemas.openxmlformats.org/officeDocument/2006/relationships/image" Target="../media/image6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3.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CustomShape 1"/>
          <p:cNvSpPr>
            <a:spLocks noChangeArrowheads="1"/>
          </p:cNvSpPr>
          <p:nvPr/>
        </p:nvSpPr>
        <p:spPr bwMode="auto">
          <a:xfrm>
            <a:off x="1484313" y="3060700"/>
            <a:ext cx="7296150" cy="1195388"/>
          </a:xfrm>
          <a:prstGeom prst="rect">
            <a:avLst/>
          </a:prstGeom>
          <a:noFill/>
          <a:ln w="9525">
            <a:noFill/>
            <a:miter lim="800000"/>
            <a:headEnd/>
            <a:tailEnd/>
          </a:ln>
        </p:spPr>
        <p:txBody>
          <a:bodyPr lIns="0" tIns="0" rIns="0" bIns="0"/>
          <a:lstStyle/>
          <a:p>
            <a:pPr>
              <a:lnSpc>
                <a:spcPts val="525"/>
              </a:lnSpc>
            </a:pPr>
            <a:r>
              <a:rPr lang="fr-FR" sz="4200" b="1">
                <a:solidFill>
                  <a:srgbClr val="0A3B93"/>
                </a:solidFill>
                <a:cs typeface="DejaVu Sans" charset="0"/>
              </a:rPr>
              <a:t>Les Maisons de services au public</a:t>
            </a:r>
            <a:endParaRPr lang="fr-FR">
              <a:cs typeface="DejaVu Sans" charset="0"/>
            </a:endParaRPr>
          </a:p>
        </p:txBody>
      </p:sp>
      <p:pic>
        <p:nvPicPr>
          <p:cNvPr id="188418" name="Image 2"/>
          <p:cNvPicPr>
            <a:picLocks noChangeAspect="1" noChangeArrowheads="1"/>
          </p:cNvPicPr>
          <p:nvPr/>
        </p:nvPicPr>
        <p:blipFill>
          <a:blip r:embed="rId2"/>
          <a:srcRect/>
          <a:stretch>
            <a:fillRect/>
          </a:stretch>
        </p:blipFill>
        <p:spPr bwMode="auto">
          <a:xfrm>
            <a:off x="3438525" y="4498975"/>
            <a:ext cx="4721225" cy="1789113"/>
          </a:xfrm>
          <a:prstGeom prst="rect">
            <a:avLst/>
          </a:prstGeom>
          <a:noFill/>
          <a:ln w="9525">
            <a:noFill/>
            <a:miter lim="800000"/>
            <a:headEnd/>
            <a:tailEnd/>
          </a:ln>
        </p:spPr>
      </p:pic>
      <p:sp>
        <p:nvSpPr>
          <p:cNvPr id="188419" name="CustomShape 2"/>
          <p:cNvSpPr>
            <a:spLocks noChangeArrowheads="1"/>
          </p:cNvSpPr>
          <p:nvPr/>
        </p:nvSpPr>
        <p:spPr bwMode="auto">
          <a:xfrm>
            <a:off x="519113" y="6188075"/>
            <a:ext cx="2414587" cy="368300"/>
          </a:xfrm>
          <a:prstGeom prst="rect">
            <a:avLst/>
          </a:prstGeom>
          <a:noFill/>
          <a:ln w="9525">
            <a:noFill/>
            <a:miter lim="800000"/>
            <a:headEnd/>
            <a:tailEnd/>
          </a:ln>
        </p:spPr>
        <p:txBody>
          <a:bodyPr lIns="90000" tIns="45000" rIns="90000" bIns="45000"/>
          <a:lstStyle/>
          <a:p>
            <a:pPr>
              <a:lnSpc>
                <a:spcPts val="275"/>
              </a:lnSpc>
            </a:pPr>
            <a:r>
              <a:rPr lang="fr-FR" sz="1100">
                <a:solidFill>
                  <a:srgbClr val="0A3B93"/>
                </a:solidFill>
                <a:cs typeface="DejaVu Sans" charset="0"/>
              </a:rPr>
              <a:t>20/04/2015</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CustomShape 1"/>
          <p:cNvSpPr>
            <a:spLocks noChangeArrowheads="1"/>
          </p:cNvSpPr>
          <p:nvPr/>
        </p:nvSpPr>
        <p:spPr bwMode="auto">
          <a:xfrm>
            <a:off x="1487488" y="2562225"/>
            <a:ext cx="6811962" cy="1216025"/>
          </a:xfrm>
          <a:prstGeom prst="rect">
            <a:avLst/>
          </a:prstGeom>
          <a:noFill/>
          <a:ln w="9525">
            <a:noFill/>
            <a:miter lim="800000"/>
            <a:headEnd/>
            <a:tailEnd/>
          </a:ln>
        </p:spPr>
        <p:txBody>
          <a:bodyPr lIns="0" tIns="0" rIns="0" bIns="0"/>
          <a:lstStyle/>
          <a:p>
            <a:pPr>
              <a:lnSpc>
                <a:spcPts val="525"/>
              </a:lnSpc>
            </a:pPr>
            <a:r>
              <a:rPr lang="fr-FR" sz="4200" b="1">
                <a:solidFill>
                  <a:srgbClr val="FFFFFF"/>
                </a:solidFill>
                <a:ea typeface="ＭＳ Ｐゴシック" pitchFamily="34" charset="-128"/>
                <a:cs typeface="DejaVu Sans" charset="0"/>
              </a:rPr>
              <a:t>Comment créer sa maison de services au public ?</a:t>
            </a:r>
            <a:endParaRPr lang="fr-FR">
              <a:cs typeface="DejaVu Sans" charset="0"/>
            </a:endParaRPr>
          </a:p>
        </p:txBody>
      </p:sp>
      <p:sp>
        <p:nvSpPr>
          <p:cNvPr id="198658"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3"/>
          <p:cNvPicPr>
            <a:picLocks noChangeAspect="1" noChangeArrowheads="1"/>
          </p:cNvPicPr>
          <p:nvPr/>
        </p:nvPicPr>
        <p:blipFill>
          <a:blip r:embed="rId2"/>
          <a:srcRect/>
          <a:stretch>
            <a:fillRect/>
          </a:stretch>
        </p:blipFill>
        <p:spPr bwMode="auto">
          <a:xfrm>
            <a:off x="4362450" y="0"/>
            <a:ext cx="4781550" cy="6858000"/>
          </a:xfrm>
          <a:prstGeom prst="rect">
            <a:avLst/>
          </a:prstGeom>
          <a:noFill/>
          <a:ln w="9525">
            <a:noFill/>
            <a:miter lim="800000"/>
            <a:headEnd/>
            <a:tailEnd/>
          </a:ln>
        </p:spPr>
      </p:pic>
      <p:sp>
        <p:nvSpPr>
          <p:cNvPr id="199682" name="CustomShape 1"/>
          <p:cNvSpPr>
            <a:spLocks noChangeArrowheads="1"/>
          </p:cNvSpPr>
          <p:nvPr/>
        </p:nvSpPr>
        <p:spPr bwMode="auto">
          <a:xfrm>
            <a:off x="452438" y="388938"/>
            <a:ext cx="4652962"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Des territoires à fort potentiel</a:t>
            </a:r>
            <a:endParaRPr lang="fr-FR">
              <a:cs typeface="DejaVu Sans" charset="0"/>
            </a:endParaRPr>
          </a:p>
        </p:txBody>
      </p:sp>
      <p:sp>
        <p:nvSpPr>
          <p:cNvPr id="199683"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199684" name="CustomShape 3"/>
          <p:cNvSpPr>
            <a:spLocks noChangeArrowheads="1"/>
          </p:cNvSpPr>
          <p:nvPr/>
        </p:nvSpPr>
        <p:spPr bwMode="auto">
          <a:xfrm>
            <a:off x="109538" y="1365250"/>
            <a:ext cx="4252912" cy="4352925"/>
          </a:xfrm>
          <a:prstGeom prst="roundRect">
            <a:avLst>
              <a:gd name="adj" fmla="val 16667"/>
            </a:avLst>
          </a:prstGeom>
          <a:solidFill>
            <a:srgbClr val="FCD5B5"/>
          </a:solidFill>
          <a:ln w="9360">
            <a:solidFill>
              <a:srgbClr val="984807"/>
            </a:solidFill>
            <a:round/>
            <a:headEnd/>
            <a:tailEnd/>
          </a:ln>
        </p:spPr>
        <p:txBody>
          <a:bodyPr lIns="90000" tIns="45000" rIns="90000" bIns="45000" anchor="ctr"/>
          <a:lstStyle/>
          <a:p>
            <a:pPr>
              <a:lnSpc>
                <a:spcPts val="275"/>
              </a:lnSpc>
            </a:pPr>
            <a:endParaRPr lang="fr-FR">
              <a:cs typeface="DejaVu Sans" charset="0"/>
            </a:endParaRPr>
          </a:p>
          <a:p>
            <a:pPr>
              <a:lnSpc>
                <a:spcPts val="275"/>
              </a:lnSpc>
            </a:pPr>
            <a:r>
              <a:rPr lang="fr-FR" b="1">
                <a:solidFill>
                  <a:srgbClr val="808080"/>
                </a:solidFill>
                <a:cs typeface="DejaVu Sans" charset="0"/>
              </a:rPr>
              <a:t>2015 : année du développement du dispositif</a:t>
            </a:r>
            <a:endParaRPr lang="fr-FR">
              <a:cs typeface="DejaVu Sans" charset="0"/>
            </a:endParaRPr>
          </a:p>
          <a:p>
            <a:pPr>
              <a:lnSpc>
                <a:spcPts val="275"/>
              </a:lnSpc>
            </a:pPr>
            <a:endParaRPr lang="fr-FR">
              <a:cs typeface="DejaVu Sans" charset="0"/>
            </a:endParaRPr>
          </a:p>
          <a:p>
            <a:pPr>
              <a:lnSpc>
                <a:spcPts val="275"/>
              </a:lnSpc>
            </a:pPr>
            <a:r>
              <a:rPr lang="fr-FR" b="1">
                <a:solidFill>
                  <a:srgbClr val="808080"/>
                </a:solidFill>
                <a:cs typeface="DejaVu Sans" charset="0"/>
              </a:rPr>
              <a:t>Il existe des marges de développement dans les territoires peu ou pas dotés, notamment dans certains départements de l’ouest (Loire-Atlantique, Vendée, Charente, Landes, Vienne…), du Sud-est (Gard, Vaucluse, Bouches-du-Rhône, Var) ou encore dans les départements pyrénéens et en outre-mer. </a:t>
            </a:r>
            <a:endParaRPr lang="fr-FR">
              <a:cs typeface="DejaVu Sans" charset="0"/>
            </a:endParaRPr>
          </a:p>
          <a:p>
            <a:pPr>
              <a:lnSpc>
                <a:spcPts val="275"/>
              </a:lnSpc>
            </a:pP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Développer le dispositif : les perspectives</a:t>
            </a:r>
            <a:endParaRPr lang="fr-FR">
              <a:cs typeface="DejaVu Sans" charset="0"/>
            </a:endParaRPr>
          </a:p>
        </p:txBody>
      </p:sp>
      <p:sp>
        <p:nvSpPr>
          <p:cNvPr id="200706"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00707" name="CustomShape 3"/>
          <p:cNvSpPr>
            <a:spLocks noChangeArrowheads="1"/>
          </p:cNvSpPr>
          <p:nvPr/>
        </p:nvSpPr>
        <p:spPr bwMode="auto">
          <a:xfrm>
            <a:off x="220663" y="3355975"/>
            <a:ext cx="8562975" cy="2936875"/>
          </a:xfrm>
          <a:prstGeom prst="rect">
            <a:avLst/>
          </a:prstGeom>
          <a:noFill/>
          <a:ln w="9525">
            <a:noFill/>
            <a:miter lim="800000"/>
            <a:headEnd/>
            <a:tailEnd/>
          </a:ln>
        </p:spPr>
        <p:txBody>
          <a:bodyPr lIns="90000" tIns="46800" rIns="90000" bIns="46800" anchor="b"/>
          <a:lstStyle/>
          <a:p>
            <a:pPr algn="just"/>
            <a:endParaRPr lang="fr-FR">
              <a:cs typeface="DejaVu Sans" charset="0"/>
            </a:endParaRPr>
          </a:p>
          <a:p>
            <a:pPr algn="just">
              <a:buFont typeface="Wingdings" pitchFamily="2" charset="2"/>
              <a:buChar char=""/>
            </a:pPr>
            <a:r>
              <a:rPr lang="fr-FR" sz="2000">
                <a:solidFill>
                  <a:srgbClr val="0070C0"/>
                </a:solidFill>
                <a:cs typeface="DejaVu Sans" charset="0"/>
              </a:rPr>
              <a:t>Réseau existant des 363 MSAP</a:t>
            </a:r>
            <a:endParaRPr lang="fr-FR">
              <a:cs typeface="DejaVu Sans" charset="0"/>
            </a:endParaRPr>
          </a:p>
          <a:p>
            <a:pPr algn="just"/>
            <a:endParaRPr lang="fr-FR">
              <a:cs typeface="DejaVu Sans" charset="0"/>
            </a:endParaRPr>
          </a:p>
          <a:p>
            <a:pPr algn="just">
              <a:buFont typeface="Wingdings" pitchFamily="2" charset="2"/>
              <a:buChar char=""/>
            </a:pPr>
            <a:r>
              <a:rPr lang="fr-FR" sz="2000">
                <a:solidFill>
                  <a:srgbClr val="0070C0"/>
                </a:solidFill>
                <a:cs typeface="DejaVu Sans" charset="0"/>
              </a:rPr>
              <a:t>Espaces mutualisés de services labellisables sur la base du cahier des charges</a:t>
            </a:r>
            <a:endParaRPr lang="fr-FR">
              <a:cs typeface="DejaVu Sans" charset="0"/>
            </a:endParaRPr>
          </a:p>
          <a:p>
            <a:pPr algn="just"/>
            <a:endParaRPr lang="fr-FR">
              <a:cs typeface="DejaVu Sans" charset="0"/>
            </a:endParaRPr>
          </a:p>
          <a:p>
            <a:pPr algn="just">
              <a:buFont typeface="Wingdings" pitchFamily="2" charset="2"/>
              <a:buChar char=""/>
            </a:pPr>
            <a:r>
              <a:rPr lang="fr-FR" sz="2000">
                <a:solidFill>
                  <a:srgbClr val="0070C0"/>
                </a:solidFill>
                <a:cs typeface="DejaVu Sans" charset="0"/>
              </a:rPr>
              <a:t>Proposition du Groupe La Poste sur l’accueil de Maisons de Services au Public en rural et dans les zones de montagne en s’appuyant sur le réseau historique des bureaux de poste et en y associant la puissance du numérique</a:t>
            </a:r>
            <a:endParaRPr lang="fr-FR">
              <a:cs typeface="DejaVu Sans" charset="0"/>
            </a:endParaRPr>
          </a:p>
          <a:p>
            <a:pPr algn="just"/>
            <a:endParaRPr lang="fr-FR">
              <a:cs typeface="DejaVu Sans" charset="0"/>
            </a:endParaRPr>
          </a:p>
          <a:p>
            <a:pPr algn="just">
              <a:buFont typeface="Wingdings" pitchFamily="2" charset="2"/>
              <a:buChar char=""/>
            </a:pPr>
            <a:r>
              <a:rPr lang="fr-FR" sz="2000">
                <a:solidFill>
                  <a:srgbClr val="0070C0"/>
                </a:solidFill>
                <a:cs typeface="DejaVu Sans" charset="0"/>
              </a:rPr>
              <a:t>Projets de déploiement des collectivités locales</a:t>
            </a:r>
            <a:endParaRPr lang="fr-FR">
              <a:cs typeface="DejaVu Sans" charset="0"/>
            </a:endParaRPr>
          </a:p>
          <a:p>
            <a:pPr algn="just"/>
            <a:endParaRPr lang="fr-FR">
              <a:cs typeface="DejaVu Sans" charset="0"/>
            </a:endParaRPr>
          </a:p>
          <a:p>
            <a:pPr algn="just">
              <a:buFont typeface="Wingdings" pitchFamily="2" charset="2"/>
              <a:buChar char=""/>
            </a:pPr>
            <a:r>
              <a:rPr lang="fr-FR" sz="2000">
                <a:solidFill>
                  <a:srgbClr val="0070C0"/>
                </a:solidFill>
                <a:cs typeface="DejaVu Sans" charset="0"/>
              </a:rPr>
              <a:t>Identification des « zones blanches » dans le cadre des diagnostics</a:t>
            </a:r>
            <a:endParaRPr lang="fr-FR">
              <a:cs typeface="DejaVu Sans" charset="0"/>
            </a:endParaRPr>
          </a:p>
          <a:p>
            <a:pPr algn="just"/>
            <a:endParaRPr lang="fr-FR">
              <a:cs typeface="DejaVu Sans" charset="0"/>
            </a:endParaRPr>
          </a:p>
        </p:txBody>
      </p:sp>
      <p:pic>
        <p:nvPicPr>
          <p:cNvPr id="200708" name="Picture 3"/>
          <p:cNvPicPr>
            <a:picLocks noChangeAspect="1" noChangeArrowheads="1"/>
          </p:cNvPicPr>
          <p:nvPr/>
        </p:nvPicPr>
        <p:blipFill>
          <a:blip r:embed="rId2"/>
          <a:srcRect/>
          <a:stretch>
            <a:fillRect/>
          </a:stretch>
        </p:blipFill>
        <p:spPr bwMode="auto">
          <a:xfrm>
            <a:off x="6513513" y="4040188"/>
            <a:ext cx="1751012" cy="722312"/>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Comment mettre en place une Maison de services au public ?</a:t>
            </a:r>
            <a:endParaRPr lang="fr-FR">
              <a:cs typeface="DejaVu Sans" charset="0"/>
            </a:endParaRPr>
          </a:p>
        </p:txBody>
      </p:sp>
      <p:sp>
        <p:nvSpPr>
          <p:cNvPr id="20173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01731" name="CustomShape 3"/>
          <p:cNvSpPr>
            <a:spLocks noChangeArrowheads="1"/>
          </p:cNvSpPr>
          <p:nvPr/>
        </p:nvSpPr>
        <p:spPr bwMode="auto">
          <a:xfrm>
            <a:off x="231775" y="1787525"/>
            <a:ext cx="1654175" cy="896938"/>
          </a:xfrm>
          <a:prstGeom prst="roundRect">
            <a:avLst>
              <a:gd name="adj" fmla="val 12958"/>
            </a:avLst>
          </a:prstGeom>
          <a:solidFill>
            <a:srgbClr val="C9F0FF"/>
          </a:solidFill>
          <a:ln w="25560">
            <a:solidFill>
              <a:srgbClr val="8064A2"/>
            </a:solidFill>
            <a:round/>
            <a:headEnd/>
            <a:tailEnd/>
          </a:ln>
        </p:spPr>
        <p:txBody>
          <a:bodyPr lIns="123840" tIns="144360" rIns="123840" bIns="337320"/>
          <a:lstStyle/>
          <a:p>
            <a:pPr lvl="1">
              <a:lnSpc>
                <a:spcPct val="90000"/>
              </a:lnSpc>
              <a:buFont typeface="StarSymbol" charset="0"/>
              <a:buChar char="l"/>
            </a:pPr>
            <a:r>
              <a:rPr lang="fr-FR">
                <a:solidFill>
                  <a:srgbClr val="000000"/>
                </a:solidFill>
                <a:cs typeface="DejaVu Sans" charset="0"/>
              </a:rPr>
              <a:t>Motivations projet</a:t>
            </a:r>
            <a:endParaRPr lang="fr-FR">
              <a:cs typeface="DejaVu Sans" charset="0"/>
            </a:endParaRPr>
          </a:p>
          <a:p>
            <a:pPr lvl="1">
              <a:lnSpc>
                <a:spcPct val="90000"/>
              </a:lnSpc>
              <a:buFont typeface="StarSymbol" charset="0"/>
              <a:buChar char="l"/>
            </a:pPr>
            <a:r>
              <a:rPr lang="fr-FR">
                <a:solidFill>
                  <a:srgbClr val="000000"/>
                </a:solidFill>
                <a:cs typeface="DejaVu Sans" charset="0"/>
              </a:rPr>
              <a:t>Diagnostic</a:t>
            </a:r>
            <a:endParaRPr lang="fr-FR">
              <a:cs typeface="DejaVu Sans" charset="0"/>
            </a:endParaRPr>
          </a:p>
        </p:txBody>
      </p:sp>
      <p:sp>
        <p:nvSpPr>
          <p:cNvPr id="677" name="CustomShape 4"/>
          <p:cNvSpPr/>
          <p:nvPr/>
        </p:nvSpPr>
        <p:spPr>
          <a:xfrm>
            <a:off x="763588" y="2146300"/>
            <a:ext cx="1511300" cy="1973263"/>
          </a:xfrm>
          <a:prstGeom prst="leftCircularArrow">
            <a:avLst>
              <a:gd name="adj1" fmla="val 1773"/>
              <a:gd name="adj2" fmla="val 211303"/>
              <a:gd name="adj3" fmla="val 3878394"/>
              <a:gd name="adj4" fmla="val 10916069"/>
              <a:gd name="adj5" fmla="val 2068"/>
            </a:avLst>
          </a:prstGeom>
          <a:solidFill>
            <a:srgbClr val="8064A2"/>
          </a:solidFill>
          <a:ln>
            <a:noFill/>
          </a:ln>
        </p:spPr>
      </p:sp>
      <p:sp>
        <p:nvSpPr>
          <p:cNvPr id="201733" name="CustomShape 5"/>
          <p:cNvSpPr>
            <a:spLocks noChangeArrowheads="1"/>
          </p:cNvSpPr>
          <p:nvPr/>
        </p:nvSpPr>
        <p:spPr bwMode="auto">
          <a:xfrm>
            <a:off x="650875" y="2716213"/>
            <a:ext cx="968375" cy="384175"/>
          </a:xfrm>
          <a:prstGeom prst="roundRect">
            <a:avLst>
              <a:gd name="adj" fmla="val 12958"/>
            </a:avLst>
          </a:prstGeom>
          <a:solidFill>
            <a:srgbClr val="8064A2"/>
          </a:solidFill>
          <a:ln w="25560">
            <a:solidFill>
              <a:srgbClr val="FFFFFF"/>
            </a:solidFill>
            <a:round/>
            <a:headEnd/>
            <a:tailEnd/>
          </a:ln>
        </p:spPr>
        <p:txBody>
          <a:bodyPr lIns="38160" tIns="36720" rIns="38160" bIns="37080" anchor="ctr"/>
          <a:lstStyle/>
          <a:p>
            <a:pPr algn="ctr">
              <a:lnSpc>
                <a:spcPct val="90000"/>
              </a:lnSpc>
            </a:pPr>
            <a:r>
              <a:rPr lang="fr-FR" sz="2000" b="1">
                <a:solidFill>
                  <a:srgbClr val="FFFFFF"/>
                </a:solidFill>
                <a:cs typeface="DejaVu Sans" charset="0"/>
              </a:rPr>
              <a:t>Enjeux</a:t>
            </a:r>
            <a:endParaRPr lang="fr-FR">
              <a:cs typeface="DejaVu Sans" charset="0"/>
            </a:endParaRPr>
          </a:p>
        </p:txBody>
      </p:sp>
      <p:sp>
        <p:nvSpPr>
          <p:cNvPr id="201734" name="CustomShape 6"/>
          <p:cNvSpPr>
            <a:spLocks noChangeArrowheads="1"/>
          </p:cNvSpPr>
          <p:nvPr/>
        </p:nvSpPr>
        <p:spPr bwMode="auto">
          <a:xfrm>
            <a:off x="2054225" y="2135188"/>
            <a:ext cx="1446213" cy="2352675"/>
          </a:xfrm>
          <a:prstGeom prst="roundRect">
            <a:avLst>
              <a:gd name="adj" fmla="val 12958"/>
            </a:avLst>
          </a:prstGeom>
          <a:solidFill>
            <a:srgbClr val="C9F0FF"/>
          </a:solidFill>
          <a:ln w="25560">
            <a:solidFill>
              <a:srgbClr val="5C4699"/>
            </a:solidFill>
            <a:round/>
            <a:headEnd/>
            <a:tailEnd/>
          </a:ln>
        </p:spPr>
        <p:txBody>
          <a:bodyPr lIns="123840" tIns="670320" rIns="123840" bIns="166320"/>
          <a:lstStyle/>
          <a:p>
            <a:pPr lvl="1">
              <a:lnSpc>
                <a:spcPct val="90000"/>
              </a:lnSpc>
              <a:buFont typeface="StarSymbol" charset="0"/>
              <a:buChar char="l"/>
            </a:pPr>
            <a:r>
              <a:rPr lang="fr-FR">
                <a:solidFill>
                  <a:srgbClr val="000000"/>
                </a:solidFill>
                <a:cs typeface="DejaVu Sans" charset="0"/>
              </a:rPr>
              <a:t>Besoins, pratiques des usagers</a:t>
            </a:r>
            <a:endParaRPr lang="fr-FR">
              <a:cs typeface="DejaVu Sans" charset="0"/>
            </a:endParaRPr>
          </a:p>
          <a:p>
            <a:pPr lvl="1">
              <a:lnSpc>
                <a:spcPct val="90000"/>
              </a:lnSpc>
              <a:buFont typeface="StarSymbol" charset="0"/>
              <a:buChar char="l"/>
            </a:pPr>
            <a:r>
              <a:rPr lang="fr-FR">
                <a:solidFill>
                  <a:srgbClr val="000000"/>
                </a:solidFill>
                <a:cs typeface="DejaVu Sans" charset="0"/>
              </a:rPr>
              <a:t> Public cible</a:t>
            </a:r>
            <a:endParaRPr lang="fr-FR">
              <a:cs typeface="DejaVu Sans" charset="0"/>
            </a:endParaRPr>
          </a:p>
        </p:txBody>
      </p:sp>
      <p:sp>
        <p:nvSpPr>
          <p:cNvPr id="680" name="CustomShape 7"/>
          <p:cNvSpPr/>
          <p:nvPr/>
        </p:nvSpPr>
        <p:spPr>
          <a:xfrm>
            <a:off x="2430463" y="1689100"/>
            <a:ext cx="2035175" cy="1862138"/>
          </a:xfrm>
          <a:prstGeom prst="circularArrow">
            <a:avLst>
              <a:gd name="adj1" fmla="val 1879"/>
              <a:gd name="adj2" fmla="val 224536"/>
              <a:gd name="adj3" fmla="val 20730891"/>
              <a:gd name="adj4" fmla="val 13706449"/>
              <a:gd name="adj5" fmla="val 2193"/>
            </a:avLst>
          </a:prstGeom>
          <a:solidFill>
            <a:srgbClr val="4F3E95"/>
          </a:solidFill>
          <a:ln>
            <a:noFill/>
          </a:ln>
        </p:spPr>
      </p:sp>
      <p:sp>
        <p:nvSpPr>
          <p:cNvPr id="201736" name="CustomShape 8"/>
          <p:cNvSpPr>
            <a:spLocks noChangeArrowheads="1"/>
          </p:cNvSpPr>
          <p:nvPr/>
        </p:nvSpPr>
        <p:spPr bwMode="auto">
          <a:xfrm>
            <a:off x="2241550" y="1952625"/>
            <a:ext cx="1152525" cy="384175"/>
          </a:xfrm>
          <a:prstGeom prst="roundRect">
            <a:avLst>
              <a:gd name="adj" fmla="val 12958"/>
            </a:avLst>
          </a:prstGeom>
          <a:solidFill>
            <a:srgbClr val="5C4699"/>
          </a:solidFill>
          <a:ln w="25560">
            <a:solidFill>
              <a:srgbClr val="FFFFFF"/>
            </a:solidFill>
            <a:round/>
            <a:headEnd/>
            <a:tailEnd/>
          </a:ln>
        </p:spPr>
        <p:txBody>
          <a:bodyPr lIns="38160" tIns="36720" rIns="38160" bIns="37080" anchor="ctr"/>
          <a:lstStyle/>
          <a:p>
            <a:pPr algn="ctr">
              <a:lnSpc>
                <a:spcPct val="90000"/>
              </a:lnSpc>
            </a:pPr>
            <a:r>
              <a:rPr lang="fr-FR" sz="2000" b="1">
                <a:solidFill>
                  <a:srgbClr val="FFFFFF"/>
                </a:solidFill>
                <a:cs typeface="DejaVu Sans" charset="0"/>
              </a:rPr>
              <a:t>Publics</a:t>
            </a:r>
            <a:endParaRPr lang="fr-FR">
              <a:cs typeface="DejaVu Sans" charset="0"/>
            </a:endParaRPr>
          </a:p>
        </p:txBody>
      </p:sp>
      <p:sp>
        <p:nvSpPr>
          <p:cNvPr id="201737" name="CustomShape 9"/>
          <p:cNvSpPr>
            <a:spLocks noChangeArrowheads="1"/>
          </p:cNvSpPr>
          <p:nvPr/>
        </p:nvSpPr>
        <p:spPr bwMode="auto">
          <a:xfrm>
            <a:off x="3667125" y="2627313"/>
            <a:ext cx="1470025" cy="938212"/>
          </a:xfrm>
          <a:prstGeom prst="roundRect">
            <a:avLst>
              <a:gd name="adj" fmla="val 12958"/>
            </a:avLst>
          </a:prstGeom>
          <a:solidFill>
            <a:srgbClr val="C9F0FF"/>
          </a:solidFill>
          <a:ln w="25560">
            <a:solidFill>
              <a:srgbClr val="362E8A"/>
            </a:solidFill>
            <a:round/>
            <a:headEnd/>
            <a:tailEnd/>
          </a:ln>
        </p:spPr>
        <p:txBody>
          <a:bodyPr lIns="123840" tIns="145440" rIns="123840" bIns="346680"/>
          <a:lstStyle/>
          <a:p>
            <a:pPr lvl="1">
              <a:lnSpc>
                <a:spcPct val="90000"/>
              </a:lnSpc>
              <a:buFont typeface="StarSymbol" charset="0"/>
              <a:buChar char="l"/>
            </a:pPr>
            <a:r>
              <a:rPr lang="fr-FR">
                <a:solidFill>
                  <a:srgbClr val="000000"/>
                </a:solidFill>
                <a:cs typeface="DejaVu Sans" charset="0"/>
              </a:rPr>
              <a:t>Identifier</a:t>
            </a:r>
            <a:endParaRPr lang="fr-FR">
              <a:cs typeface="DejaVu Sans" charset="0"/>
            </a:endParaRPr>
          </a:p>
          <a:p>
            <a:pPr lvl="1">
              <a:lnSpc>
                <a:spcPct val="90000"/>
              </a:lnSpc>
              <a:buFont typeface="StarSymbol" charset="0"/>
              <a:buChar char="l"/>
            </a:pPr>
            <a:r>
              <a:rPr lang="fr-FR">
                <a:solidFill>
                  <a:srgbClr val="000000"/>
                </a:solidFill>
                <a:cs typeface="DejaVu Sans" charset="0"/>
              </a:rPr>
              <a:t>Mobiliser</a:t>
            </a:r>
            <a:endParaRPr lang="fr-FR">
              <a:cs typeface="DejaVu Sans" charset="0"/>
            </a:endParaRPr>
          </a:p>
        </p:txBody>
      </p:sp>
      <p:sp>
        <p:nvSpPr>
          <p:cNvPr id="683" name="CustomShape 10"/>
          <p:cNvSpPr/>
          <p:nvPr/>
        </p:nvSpPr>
        <p:spPr>
          <a:xfrm>
            <a:off x="3965575" y="2619375"/>
            <a:ext cx="1697038" cy="1928813"/>
          </a:xfrm>
          <a:prstGeom prst="leftCircularArrow">
            <a:avLst>
              <a:gd name="adj1" fmla="val 1812"/>
              <a:gd name="adj2" fmla="val 216195"/>
              <a:gd name="adj3" fmla="val 1894416"/>
              <a:gd name="adj4" fmla="val 8927199"/>
              <a:gd name="adj5" fmla="val 2114"/>
            </a:avLst>
          </a:prstGeom>
          <a:solidFill>
            <a:srgbClr val="21257D"/>
          </a:solidFill>
          <a:ln>
            <a:noFill/>
          </a:ln>
        </p:spPr>
      </p:sp>
      <p:sp>
        <p:nvSpPr>
          <p:cNvPr id="201739" name="CustomShape 11"/>
          <p:cNvSpPr>
            <a:spLocks noChangeArrowheads="1"/>
          </p:cNvSpPr>
          <p:nvPr/>
        </p:nvSpPr>
        <p:spPr bwMode="auto">
          <a:xfrm>
            <a:off x="3630613" y="3587750"/>
            <a:ext cx="1636712" cy="385763"/>
          </a:xfrm>
          <a:prstGeom prst="roundRect">
            <a:avLst>
              <a:gd name="adj" fmla="val 12958"/>
            </a:avLst>
          </a:prstGeom>
          <a:solidFill>
            <a:srgbClr val="362E8A"/>
          </a:solidFill>
          <a:ln w="25560">
            <a:solidFill>
              <a:srgbClr val="FFFFFF"/>
            </a:solidFill>
            <a:round/>
            <a:headEnd/>
            <a:tailEnd/>
          </a:ln>
        </p:spPr>
        <p:txBody>
          <a:bodyPr lIns="38160" tIns="36720" rIns="38160" bIns="37080" anchor="ctr"/>
          <a:lstStyle/>
          <a:p>
            <a:pPr algn="ctr">
              <a:lnSpc>
                <a:spcPct val="90000"/>
              </a:lnSpc>
            </a:pPr>
            <a:r>
              <a:rPr lang="fr-FR" sz="2000" b="1">
                <a:solidFill>
                  <a:srgbClr val="FFFFFF"/>
                </a:solidFill>
                <a:cs typeface="DejaVu Sans" charset="0"/>
              </a:rPr>
              <a:t>Partenaires</a:t>
            </a:r>
            <a:endParaRPr lang="fr-FR">
              <a:cs typeface="DejaVu Sans" charset="0"/>
            </a:endParaRPr>
          </a:p>
        </p:txBody>
      </p:sp>
      <p:sp>
        <p:nvSpPr>
          <p:cNvPr id="201740" name="CustomShape 12"/>
          <p:cNvSpPr>
            <a:spLocks noChangeArrowheads="1"/>
          </p:cNvSpPr>
          <p:nvPr/>
        </p:nvSpPr>
        <p:spPr bwMode="auto">
          <a:xfrm>
            <a:off x="5605463" y="2257425"/>
            <a:ext cx="1384300" cy="2039938"/>
          </a:xfrm>
          <a:prstGeom prst="roundRect">
            <a:avLst>
              <a:gd name="adj" fmla="val 12958"/>
            </a:avLst>
          </a:prstGeom>
          <a:solidFill>
            <a:srgbClr val="C9F0FF"/>
          </a:solidFill>
          <a:ln w="25560">
            <a:solidFill>
              <a:srgbClr val="1C2576"/>
            </a:solidFill>
            <a:round/>
            <a:headEnd/>
            <a:tailEnd/>
          </a:ln>
        </p:spPr>
        <p:txBody>
          <a:bodyPr lIns="123840" tIns="601560" rIns="123840" bIns="164520"/>
          <a:lstStyle/>
          <a:p>
            <a:pPr lvl="1">
              <a:lnSpc>
                <a:spcPct val="90000"/>
              </a:lnSpc>
              <a:buFont typeface="StarSymbol" charset="0"/>
              <a:buChar char="l"/>
            </a:pPr>
            <a:r>
              <a:rPr lang="fr-FR">
                <a:solidFill>
                  <a:srgbClr val="000000"/>
                </a:solidFill>
                <a:cs typeface="DejaVu Sans" charset="0"/>
              </a:rPr>
              <a:t>Calibrer l’offre de services</a:t>
            </a:r>
            <a:endParaRPr lang="fr-FR">
              <a:cs typeface="DejaVu Sans" charset="0"/>
            </a:endParaRPr>
          </a:p>
        </p:txBody>
      </p:sp>
      <p:sp>
        <p:nvSpPr>
          <p:cNvPr id="686" name="CustomShape 13"/>
          <p:cNvSpPr/>
          <p:nvPr/>
        </p:nvSpPr>
        <p:spPr>
          <a:xfrm>
            <a:off x="5164138" y="1960563"/>
            <a:ext cx="2613025" cy="1746250"/>
          </a:xfrm>
          <a:prstGeom prst="circularArrow">
            <a:avLst>
              <a:gd name="adj1" fmla="val 1191"/>
              <a:gd name="adj2" fmla="val 140086"/>
              <a:gd name="adj3" fmla="val 157779"/>
              <a:gd name="adj4" fmla="val 14648887"/>
              <a:gd name="adj5" fmla="val 1389"/>
            </a:avLst>
          </a:prstGeom>
          <a:solidFill>
            <a:srgbClr val="0E255D"/>
          </a:solidFill>
          <a:ln>
            <a:noFill/>
          </a:ln>
        </p:spPr>
      </p:sp>
      <p:sp>
        <p:nvSpPr>
          <p:cNvPr id="201742" name="CustomShape 14"/>
          <p:cNvSpPr>
            <a:spLocks noChangeArrowheads="1"/>
          </p:cNvSpPr>
          <p:nvPr/>
        </p:nvSpPr>
        <p:spPr bwMode="auto">
          <a:xfrm>
            <a:off x="5454650" y="2032000"/>
            <a:ext cx="968375" cy="384175"/>
          </a:xfrm>
          <a:prstGeom prst="roundRect">
            <a:avLst>
              <a:gd name="adj" fmla="val 12958"/>
            </a:avLst>
          </a:prstGeom>
          <a:solidFill>
            <a:srgbClr val="1C2576"/>
          </a:solidFill>
          <a:ln w="25560">
            <a:solidFill>
              <a:srgbClr val="FFFFFF"/>
            </a:solidFill>
            <a:round/>
            <a:headEnd/>
            <a:tailEnd/>
          </a:ln>
        </p:spPr>
        <p:txBody>
          <a:bodyPr lIns="38160" tIns="36720" rIns="38160" bIns="37080" anchor="ctr"/>
          <a:lstStyle/>
          <a:p>
            <a:pPr algn="ctr">
              <a:lnSpc>
                <a:spcPct val="90000"/>
              </a:lnSpc>
            </a:pPr>
            <a:r>
              <a:rPr lang="fr-FR" sz="2000" b="1">
                <a:solidFill>
                  <a:srgbClr val="FFFFFF"/>
                </a:solidFill>
                <a:cs typeface="DejaVu Sans" charset="0"/>
              </a:rPr>
              <a:t>Offre</a:t>
            </a:r>
            <a:endParaRPr lang="fr-FR">
              <a:cs typeface="DejaVu Sans" charset="0"/>
            </a:endParaRPr>
          </a:p>
        </p:txBody>
      </p:sp>
      <p:sp>
        <p:nvSpPr>
          <p:cNvPr id="201743" name="CustomShape 15"/>
          <p:cNvSpPr>
            <a:spLocks noChangeArrowheads="1"/>
          </p:cNvSpPr>
          <p:nvPr/>
        </p:nvSpPr>
        <p:spPr bwMode="auto">
          <a:xfrm>
            <a:off x="7158038" y="2990850"/>
            <a:ext cx="1889125" cy="2208213"/>
          </a:xfrm>
          <a:prstGeom prst="roundRect">
            <a:avLst>
              <a:gd name="adj" fmla="val 12958"/>
            </a:avLst>
          </a:prstGeom>
          <a:solidFill>
            <a:srgbClr val="C9F0FF"/>
          </a:solidFill>
          <a:ln w="25560">
            <a:solidFill>
              <a:srgbClr val="0E255D"/>
            </a:solidFill>
            <a:round/>
            <a:headEnd/>
            <a:tailEnd/>
          </a:ln>
        </p:spPr>
        <p:txBody>
          <a:bodyPr lIns="123840" tIns="174600" rIns="123840" bIns="648000"/>
          <a:lstStyle/>
          <a:p>
            <a:pPr lvl="1">
              <a:lnSpc>
                <a:spcPct val="90000"/>
              </a:lnSpc>
              <a:buFont typeface="StarSymbol" charset="0"/>
              <a:buChar char="l"/>
            </a:pPr>
            <a:r>
              <a:rPr lang="fr-FR">
                <a:solidFill>
                  <a:srgbClr val="000000"/>
                </a:solidFill>
                <a:cs typeface="DejaVu Sans" charset="0"/>
              </a:rPr>
              <a:t>Questions juridiques, techniques,</a:t>
            </a:r>
            <a:endParaRPr lang="fr-FR">
              <a:cs typeface="DejaVu Sans" charset="0"/>
            </a:endParaRPr>
          </a:p>
          <a:p>
            <a:pPr lvl="1">
              <a:lnSpc>
                <a:spcPct val="90000"/>
              </a:lnSpc>
              <a:buFont typeface="StarSymbol" charset="0"/>
              <a:buChar char="l"/>
            </a:pPr>
            <a:r>
              <a:rPr lang="fr-FR">
                <a:solidFill>
                  <a:srgbClr val="000000"/>
                </a:solidFill>
                <a:cs typeface="DejaVu Sans" charset="0"/>
              </a:rPr>
              <a:t>financières</a:t>
            </a:r>
            <a:endParaRPr lang="fr-FR">
              <a:cs typeface="DejaVu Sans" charset="0"/>
            </a:endParaRPr>
          </a:p>
          <a:p>
            <a:pPr lvl="1">
              <a:lnSpc>
                <a:spcPct val="90000"/>
              </a:lnSpc>
              <a:buFont typeface="StarSymbol" charset="0"/>
              <a:buChar char="l"/>
            </a:pPr>
            <a:r>
              <a:rPr lang="fr-FR">
                <a:solidFill>
                  <a:srgbClr val="000000"/>
                </a:solidFill>
                <a:cs typeface="DejaVu Sans" charset="0"/>
              </a:rPr>
              <a:t>organisation</a:t>
            </a:r>
            <a:endParaRPr lang="fr-FR">
              <a:cs typeface="DejaVu Sans" charset="0"/>
            </a:endParaRPr>
          </a:p>
        </p:txBody>
      </p:sp>
      <p:sp>
        <p:nvSpPr>
          <p:cNvPr id="201744" name="CustomShape 16"/>
          <p:cNvSpPr>
            <a:spLocks noChangeArrowheads="1"/>
          </p:cNvSpPr>
          <p:nvPr/>
        </p:nvSpPr>
        <p:spPr bwMode="auto">
          <a:xfrm>
            <a:off x="7853363" y="2633663"/>
            <a:ext cx="966787" cy="384175"/>
          </a:xfrm>
          <a:prstGeom prst="roundRect">
            <a:avLst>
              <a:gd name="adj" fmla="val 12958"/>
            </a:avLst>
          </a:prstGeom>
          <a:solidFill>
            <a:srgbClr val="0E255D"/>
          </a:solidFill>
          <a:ln w="25560">
            <a:solidFill>
              <a:srgbClr val="FFFFFF"/>
            </a:solidFill>
            <a:round/>
            <a:headEnd/>
            <a:tailEnd/>
          </a:ln>
        </p:spPr>
        <p:txBody>
          <a:bodyPr lIns="38160" tIns="36720" rIns="38160" bIns="37080" anchor="ctr"/>
          <a:lstStyle/>
          <a:p>
            <a:pPr algn="ctr">
              <a:lnSpc>
                <a:spcPct val="90000"/>
              </a:lnSpc>
            </a:pPr>
            <a:r>
              <a:rPr lang="fr-FR" sz="2000" b="1">
                <a:solidFill>
                  <a:srgbClr val="FFFFFF"/>
                </a:solidFill>
                <a:cs typeface="DejaVu Sans" charset="0"/>
              </a:rPr>
              <a:t>Projet</a:t>
            </a:r>
            <a:endParaRPr lang="fr-FR">
              <a:cs typeface="DejaVu Sans" charset="0"/>
            </a:endParaRPr>
          </a:p>
        </p:txBody>
      </p:sp>
      <p:pic>
        <p:nvPicPr>
          <p:cNvPr id="201745" name="Picture 2"/>
          <p:cNvPicPr>
            <a:picLocks noChangeAspect="1" noChangeArrowheads="1"/>
          </p:cNvPicPr>
          <p:nvPr/>
        </p:nvPicPr>
        <p:blipFill>
          <a:blip r:embed="rId3"/>
          <a:srcRect/>
          <a:stretch>
            <a:fillRect/>
          </a:stretch>
        </p:blipFill>
        <p:spPr bwMode="auto">
          <a:xfrm>
            <a:off x="0" y="4154488"/>
            <a:ext cx="1600200" cy="2170112"/>
          </a:xfrm>
          <a:prstGeom prst="rect">
            <a:avLst/>
          </a:prstGeom>
          <a:noFill/>
          <a:ln w="9525">
            <a:noFill/>
            <a:miter lim="800000"/>
            <a:headEnd/>
            <a:tailEnd/>
          </a:ln>
        </p:spPr>
      </p:pic>
      <p:pic>
        <p:nvPicPr>
          <p:cNvPr id="201746" name="Picture 3"/>
          <p:cNvPicPr>
            <a:picLocks noChangeAspect="1" noChangeArrowheads="1"/>
          </p:cNvPicPr>
          <p:nvPr/>
        </p:nvPicPr>
        <p:blipFill>
          <a:blip r:embed="rId4"/>
          <a:srcRect/>
          <a:stretch>
            <a:fillRect/>
          </a:stretch>
        </p:blipFill>
        <p:spPr bwMode="auto">
          <a:xfrm>
            <a:off x="1824038" y="4605338"/>
            <a:ext cx="1619250" cy="2198687"/>
          </a:xfrm>
          <a:prstGeom prst="rect">
            <a:avLst/>
          </a:prstGeom>
          <a:noFill/>
          <a:ln w="9525">
            <a:noFill/>
            <a:miter lim="800000"/>
            <a:headEnd/>
            <a:tailEnd/>
          </a:ln>
        </p:spPr>
      </p:pic>
      <p:sp>
        <p:nvSpPr>
          <p:cNvPr id="201747" name="CustomShape 17"/>
          <p:cNvSpPr>
            <a:spLocks noChangeArrowheads="1"/>
          </p:cNvSpPr>
          <p:nvPr/>
        </p:nvSpPr>
        <p:spPr bwMode="auto">
          <a:xfrm>
            <a:off x="3633788" y="5221288"/>
            <a:ext cx="3940175" cy="1487487"/>
          </a:xfrm>
          <a:prstGeom prst="rect">
            <a:avLst/>
          </a:prstGeom>
          <a:gradFill rotWithShape="0">
            <a:gsLst>
              <a:gs pos="0">
                <a:srgbClr val="000000"/>
              </a:gs>
              <a:gs pos="100000">
                <a:srgbClr val="000000"/>
              </a:gs>
            </a:gsLst>
            <a:lin ang="16200000"/>
          </a:gradFill>
          <a:ln w="9360">
            <a:solidFill>
              <a:srgbClr val="00A07C"/>
            </a:solidFill>
            <a:round/>
            <a:headEnd/>
            <a:tailEnd/>
          </a:ln>
        </p:spPr>
        <p:txBody>
          <a:bodyPr lIns="90000" tIns="45000" rIns="90000" bIns="45000"/>
          <a:lstStyle/>
          <a:p>
            <a:pPr>
              <a:lnSpc>
                <a:spcPts val="275"/>
              </a:lnSpc>
            </a:pPr>
            <a:r>
              <a:rPr lang="fr-FR" u="sng">
                <a:solidFill>
                  <a:srgbClr val="000000"/>
                </a:solidFill>
                <a:cs typeface="DejaVu Sans" charset="0"/>
              </a:rPr>
              <a:t>4 types de porteurs </a:t>
            </a:r>
            <a:r>
              <a:rPr lang="fr-FR">
                <a:solidFill>
                  <a:srgbClr val="000000"/>
                </a:solidFill>
                <a:cs typeface="DejaVu Sans" charset="0"/>
              </a:rPr>
              <a:t>:</a:t>
            </a:r>
            <a:endParaRPr lang="fr-FR">
              <a:cs typeface="DejaVu Sans" charset="0"/>
            </a:endParaRPr>
          </a:p>
          <a:p>
            <a:pPr>
              <a:lnSpc>
                <a:spcPts val="275"/>
              </a:lnSpc>
              <a:buFont typeface="StarSymbol" charset="0"/>
              <a:buChar char="-"/>
            </a:pPr>
            <a:r>
              <a:rPr lang="fr-FR">
                <a:solidFill>
                  <a:srgbClr val="000000"/>
                </a:solidFill>
                <a:cs typeface="DejaVu Sans" charset="0"/>
              </a:rPr>
              <a:t>Une collectivité locale </a:t>
            </a:r>
            <a:endParaRPr lang="fr-FR">
              <a:cs typeface="DejaVu Sans" charset="0"/>
            </a:endParaRPr>
          </a:p>
          <a:p>
            <a:pPr>
              <a:lnSpc>
                <a:spcPts val="275"/>
              </a:lnSpc>
              <a:buFont typeface="StarSymbol" charset="0"/>
              <a:buChar char="-"/>
            </a:pPr>
            <a:r>
              <a:rPr lang="fr-FR">
                <a:solidFill>
                  <a:srgbClr val="000000"/>
                </a:solidFill>
                <a:cs typeface="DejaVu Sans" charset="0"/>
              </a:rPr>
              <a:t>Une association </a:t>
            </a:r>
            <a:endParaRPr lang="fr-FR">
              <a:cs typeface="DejaVu Sans" charset="0"/>
            </a:endParaRPr>
          </a:p>
          <a:p>
            <a:pPr>
              <a:lnSpc>
                <a:spcPts val="275"/>
              </a:lnSpc>
              <a:buFont typeface="StarSymbol" charset="0"/>
              <a:buChar char="-"/>
            </a:pPr>
            <a:r>
              <a:rPr lang="fr-FR">
                <a:solidFill>
                  <a:srgbClr val="000000"/>
                </a:solidFill>
                <a:cs typeface="DejaVu Sans" charset="0"/>
              </a:rPr>
              <a:t>Un GIP</a:t>
            </a:r>
            <a:endParaRPr lang="fr-FR">
              <a:cs typeface="DejaVu Sans" charset="0"/>
            </a:endParaRPr>
          </a:p>
          <a:p>
            <a:pPr>
              <a:lnSpc>
                <a:spcPts val="275"/>
              </a:lnSpc>
              <a:buFont typeface="StarSymbol" charset="0"/>
              <a:buChar char="-"/>
            </a:pPr>
            <a:r>
              <a:rPr lang="fr-FR">
                <a:solidFill>
                  <a:srgbClr val="000000"/>
                </a:solidFill>
                <a:cs typeface="DejaVu Sans" charset="0"/>
              </a:rPr>
              <a:t>Un opérateur (exemple : la Poste)</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Image 11"/>
          <p:cNvPicPr>
            <a:picLocks noChangeAspect="1" noChangeArrowheads="1"/>
          </p:cNvPicPr>
          <p:nvPr/>
        </p:nvPicPr>
        <p:blipFill>
          <a:blip r:embed="rId2"/>
          <a:srcRect b="-1942853"/>
          <a:stretch>
            <a:fillRect/>
          </a:stretch>
        </p:blipFill>
        <p:spPr bwMode="auto">
          <a:xfrm>
            <a:off x="6272213" y="4183063"/>
            <a:ext cx="2651125" cy="1793875"/>
          </a:xfrm>
          <a:prstGeom prst="rect">
            <a:avLst/>
          </a:prstGeom>
          <a:noFill/>
          <a:ln w="9525">
            <a:noFill/>
            <a:miter lim="800000"/>
            <a:headEnd/>
            <a:tailEnd/>
          </a:ln>
        </p:spPr>
      </p:pic>
      <p:sp>
        <p:nvSpPr>
          <p:cNvPr id="203778"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Le point de départ d’une Maison de services au public : la convention locale</a:t>
            </a:r>
            <a:endParaRPr lang="fr-FR">
              <a:cs typeface="DejaVu Sans" charset="0"/>
            </a:endParaRPr>
          </a:p>
        </p:txBody>
      </p:sp>
      <p:sp>
        <p:nvSpPr>
          <p:cNvPr id="203779"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03780" name="CustomShape 3"/>
          <p:cNvSpPr>
            <a:spLocks noChangeArrowheads="1"/>
          </p:cNvSpPr>
          <p:nvPr/>
        </p:nvSpPr>
        <p:spPr bwMode="auto">
          <a:xfrm>
            <a:off x="3951288" y="1398588"/>
            <a:ext cx="1604962" cy="1044575"/>
          </a:xfrm>
          <a:prstGeom prst="roundRect">
            <a:avLst>
              <a:gd name="adj" fmla="val 16667"/>
            </a:avLst>
          </a:prstGeom>
          <a:solidFill>
            <a:srgbClr val="8064A2"/>
          </a:solidFill>
          <a:ln w="25560">
            <a:solidFill>
              <a:srgbClr val="FFFFFF"/>
            </a:solidFill>
            <a:round/>
            <a:headEnd/>
            <a:tailEnd/>
          </a:ln>
        </p:spPr>
        <p:txBody>
          <a:bodyPr lIns="60840" tIns="111960" rIns="60840" bIns="111600" anchor="ctr"/>
          <a:lstStyle/>
          <a:p>
            <a:pPr algn="ctr">
              <a:lnSpc>
                <a:spcPct val="90000"/>
              </a:lnSpc>
            </a:pPr>
            <a:r>
              <a:rPr lang="fr-FR" sz="1600">
                <a:solidFill>
                  <a:srgbClr val="FFFFFF"/>
                </a:solidFill>
                <a:cs typeface="DejaVu Sans" charset="0"/>
              </a:rPr>
              <a:t>Le Préfet de département </a:t>
            </a:r>
            <a:endParaRPr lang="fr-FR">
              <a:cs typeface="DejaVu Sans" charset="0"/>
            </a:endParaRPr>
          </a:p>
        </p:txBody>
      </p:sp>
      <p:sp>
        <p:nvSpPr>
          <p:cNvPr id="203781" name="CustomShape 4"/>
          <p:cNvSpPr>
            <a:spLocks noChangeArrowheads="1"/>
          </p:cNvSpPr>
          <p:nvPr/>
        </p:nvSpPr>
        <p:spPr bwMode="auto">
          <a:xfrm>
            <a:off x="3028950" y="1922463"/>
            <a:ext cx="3449638" cy="3448050"/>
          </a:xfrm>
          <a:prstGeom prst="rect">
            <a:avLst/>
          </a:prstGeom>
          <a:noFill/>
          <a:ln w="9360">
            <a:solidFill>
              <a:srgbClr val="8064A2"/>
            </a:solidFill>
            <a:round/>
            <a:headEnd/>
            <a:tailEnd/>
          </a:ln>
        </p:spPr>
        <p:txBody>
          <a:bodyPr/>
          <a:lstStyle/>
          <a:p>
            <a:endParaRPr lang="fr-FR"/>
          </a:p>
        </p:txBody>
      </p:sp>
      <p:sp>
        <p:nvSpPr>
          <p:cNvPr id="203782" name="CustomShape 5"/>
          <p:cNvSpPr>
            <a:spLocks noChangeArrowheads="1"/>
          </p:cNvSpPr>
          <p:nvPr/>
        </p:nvSpPr>
        <p:spPr bwMode="auto">
          <a:xfrm>
            <a:off x="5653088" y="3098800"/>
            <a:ext cx="1649412" cy="1095375"/>
          </a:xfrm>
          <a:prstGeom prst="roundRect">
            <a:avLst>
              <a:gd name="adj" fmla="val 16667"/>
            </a:avLst>
          </a:prstGeom>
          <a:solidFill>
            <a:srgbClr val="8064A2"/>
          </a:solidFill>
          <a:ln w="25560">
            <a:solidFill>
              <a:srgbClr val="FFFFFF"/>
            </a:solidFill>
            <a:round/>
            <a:headEnd/>
            <a:tailEnd/>
          </a:ln>
        </p:spPr>
        <p:txBody>
          <a:bodyPr lIns="60840" tIns="114480" rIns="60840" bIns="114120" anchor="ctr"/>
          <a:lstStyle/>
          <a:p>
            <a:pPr algn="ctr">
              <a:lnSpc>
                <a:spcPct val="90000"/>
              </a:lnSpc>
            </a:pPr>
            <a:r>
              <a:rPr lang="fr-FR" sz="1600">
                <a:solidFill>
                  <a:srgbClr val="FFFFFF"/>
                </a:solidFill>
                <a:cs typeface="DejaVu Sans" charset="0"/>
              </a:rPr>
              <a:t>Les opérateurs nationaux intéressés </a:t>
            </a:r>
            <a:r>
              <a:rPr lang="fr-FR" sz="1000">
                <a:solidFill>
                  <a:srgbClr val="FFFFFF"/>
                </a:solidFill>
                <a:cs typeface="DejaVu Sans" charset="0"/>
              </a:rPr>
              <a:t>(au moins un du champ de l’emploi et un du champ de l’aide sociale)</a:t>
            </a:r>
            <a:endParaRPr lang="fr-FR">
              <a:cs typeface="DejaVu Sans" charset="0"/>
            </a:endParaRPr>
          </a:p>
        </p:txBody>
      </p:sp>
      <p:sp>
        <p:nvSpPr>
          <p:cNvPr id="203783" name="CustomShape 6"/>
          <p:cNvSpPr>
            <a:spLocks noChangeArrowheads="1"/>
          </p:cNvSpPr>
          <p:nvPr/>
        </p:nvSpPr>
        <p:spPr bwMode="auto">
          <a:xfrm>
            <a:off x="3028950" y="1922463"/>
            <a:ext cx="3449638" cy="3448050"/>
          </a:xfrm>
          <a:prstGeom prst="rect">
            <a:avLst/>
          </a:prstGeom>
          <a:noFill/>
          <a:ln w="9360">
            <a:solidFill>
              <a:srgbClr val="8064A2"/>
            </a:solidFill>
            <a:round/>
            <a:headEnd/>
            <a:tailEnd/>
          </a:ln>
        </p:spPr>
        <p:txBody>
          <a:bodyPr/>
          <a:lstStyle/>
          <a:p>
            <a:endParaRPr lang="fr-FR"/>
          </a:p>
        </p:txBody>
      </p:sp>
      <p:sp>
        <p:nvSpPr>
          <p:cNvPr id="203784" name="CustomShape 7"/>
          <p:cNvSpPr>
            <a:spLocks noChangeArrowheads="1"/>
          </p:cNvSpPr>
          <p:nvPr/>
        </p:nvSpPr>
        <p:spPr bwMode="auto">
          <a:xfrm>
            <a:off x="3951288" y="4849813"/>
            <a:ext cx="1604962" cy="1042987"/>
          </a:xfrm>
          <a:prstGeom prst="roundRect">
            <a:avLst>
              <a:gd name="adj" fmla="val 16667"/>
            </a:avLst>
          </a:prstGeom>
          <a:solidFill>
            <a:srgbClr val="8064A2"/>
          </a:solidFill>
          <a:ln w="25560">
            <a:solidFill>
              <a:srgbClr val="FFFFFF"/>
            </a:solidFill>
            <a:round/>
            <a:headEnd/>
            <a:tailEnd/>
          </a:ln>
        </p:spPr>
        <p:txBody>
          <a:bodyPr lIns="60840" tIns="111960" rIns="60840" bIns="111600" anchor="ctr"/>
          <a:lstStyle/>
          <a:p>
            <a:pPr algn="ctr">
              <a:lnSpc>
                <a:spcPct val="90000"/>
              </a:lnSpc>
            </a:pPr>
            <a:r>
              <a:rPr lang="fr-FR" sz="1600">
                <a:solidFill>
                  <a:srgbClr val="FFFFFF"/>
                </a:solidFill>
                <a:cs typeface="DejaVu Sans" charset="0"/>
              </a:rPr>
              <a:t>Les collectivités locales intéressées </a:t>
            </a:r>
            <a:endParaRPr lang="fr-FR">
              <a:cs typeface="DejaVu Sans" charset="0"/>
            </a:endParaRPr>
          </a:p>
        </p:txBody>
      </p:sp>
      <p:sp>
        <p:nvSpPr>
          <p:cNvPr id="203785" name="CustomShape 8"/>
          <p:cNvSpPr>
            <a:spLocks noChangeArrowheads="1"/>
          </p:cNvSpPr>
          <p:nvPr/>
        </p:nvSpPr>
        <p:spPr bwMode="auto">
          <a:xfrm>
            <a:off x="2940050" y="1878013"/>
            <a:ext cx="3448050" cy="3449637"/>
          </a:xfrm>
          <a:prstGeom prst="rect">
            <a:avLst/>
          </a:prstGeom>
          <a:noFill/>
          <a:ln w="9360">
            <a:solidFill>
              <a:srgbClr val="8064A2"/>
            </a:solidFill>
            <a:round/>
            <a:headEnd/>
            <a:tailEnd/>
          </a:ln>
        </p:spPr>
        <p:txBody>
          <a:bodyPr/>
          <a:lstStyle/>
          <a:p>
            <a:endParaRPr lang="fr-FR"/>
          </a:p>
        </p:txBody>
      </p:sp>
      <p:sp>
        <p:nvSpPr>
          <p:cNvPr id="203786" name="CustomShape 9"/>
          <p:cNvSpPr>
            <a:spLocks noChangeArrowheads="1"/>
          </p:cNvSpPr>
          <p:nvPr/>
        </p:nvSpPr>
        <p:spPr bwMode="auto">
          <a:xfrm>
            <a:off x="2152650" y="3092450"/>
            <a:ext cx="1606550" cy="1044575"/>
          </a:xfrm>
          <a:prstGeom prst="roundRect">
            <a:avLst>
              <a:gd name="adj" fmla="val 16667"/>
            </a:avLst>
          </a:prstGeom>
          <a:solidFill>
            <a:srgbClr val="8064A2"/>
          </a:solidFill>
          <a:ln w="25560">
            <a:solidFill>
              <a:srgbClr val="FFFFFF"/>
            </a:solidFill>
            <a:round/>
            <a:headEnd/>
            <a:tailEnd/>
          </a:ln>
        </p:spPr>
        <p:txBody>
          <a:bodyPr lIns="60840" tIns="111960" rIns="60840" bIns="111600" anchor="ctr"/>
          <a:lstStyle/>
          <a:p>
            <a:pPr algn="ctr">
              <a:lnSpc>
                <a:spcPct val="90000"/>
              </a:lnSpc>
            </a:pPr>
            <a:r>
              <a:rPr lang="fr-FR" sz="1600">
                <a:solidFill>
                  <a:srgbClr val="FFFFFF"/>
                </a:solidFill>
                <a:cs typeface="DejaVu Sans" charset="0"/>
              </a:rPr>
              <a:t>Les opérateurs locaux intéressés</a:t>
            </a:r>
            <a:endParaRPr lang="fr-FR">
              <a:cs typeface="DejaVu Sans" charset="0"/>
            </a:endParaRPr>
          </a:p>
        </p:txBody>
      </p:sp>
      <p:sp>
        <p:nvSpPr>
          <p:cNvPr id="203787" name="CustomShape 10"/>
          <p:cNvSpPr>
            <a:spLocks noChangeArrowheads="1"/>
          </p:cNvSpPr>
          <p:nvPr/>
        </p:nvSpPr>
        <p:spPr bwMode="auto">
          <a:xfrm>
            <a:off x="2936875" y="1966913"/>
            <a:ext cx="3448050" cy="3449637"/>
          </a:xfrm>
          <a:prstGeom prst="rect">
            <a:avLst/>
          </a:prstGeom>
          <a:noFill/>
          <a:ln w="9360">
            <a:solidFill>
              <a:srgbClr val="8064A2"/>
            </a:solidFill>
            <a:round/>
            <a:headEnd/>
            <a:tailEnd/>
          </a:ln>
        </p:spPr>
        <p:txBody>
          <a:bodyPr/>
          <a:lstStyle/>
          <a:p>
            <a:endParaRPr lang="fr-FR"/>
          </a:p>
        </p:txBody>
      </p:sp>
      <p:sp>
        <p:nvSpPr>
          <p:cNvPr id="203788" name="CustomShape 11"/>
          <p:cNvSpPr>
            <a:spLocks noChangeArrowheads="1"/>
          </p:cNvSpPr>
          <p:nvPr/>
        </p:nvSpPr>
        <p:spPr bwMode="auto">
          <a:xfrm>
            <a:off x="3992563" y="2962275"/>
            <a:ext cx="1503362" cy="1485900"/>
          </a:xfrm>
          <a:prstGeom prst="rect">
            <a:avLst/>
          </a:prstGeom>
          <a:noFill/>
          <a:ln w="9525">
            <a:noFill/>
            <a:miter lim="800000"/>
            <a:headEnd/>
            <a:tailEnd/>
          </a:ln>
        </p:spPr>
        <p:txBody>
          <a:bodyPr lIns="90000" tIns="45000" rIns="90000" bIns="45000"/>
          <a:lstStyle/>
          <a:p>
            <a:pPr>
              <a:lnSpc>
                <a:spcPts val="275"/>
              </a:lnSpc>
            </a:pPr>
            <a:r>
              <a:rPr lang="fr-FR" sz="1200">
                <a:solidFill>
                  <a:srgbClr val="0A3B93"/>
                </a:solidFill>
                <a:cs typeface="DejaVu Sans" charset="0"/>
              </a:rPr>
              <a:t>Signature d’une convention locale, transmise au Préfet pour labellisation</a:t>
            </a:r>
            <a:endParaRPr lang="fr-FR">
              <a:cs typeface="DejaVu Sans" charset="0"/>
            </a:endParaRPr>
          </a:p>
        </p:txBody>
      </p:sp>
      <p:sp>
        <p:nvSpPr>
          <p:cNvPr id="203789" name="CustomShape 12"/>
          <p:cNvSpPr>
            <a:spLocks noChangeArrowheads="1"/>
          </p:cNvSpPr>
          <p:nvPr/>
        </p:nvSpPr>
        <p:spPr bwMode="auto">
          <a:xfrm>
            <a:off x="3836988" y="2797175"/>
            <a:ext cx="1658937" cy="1533525"/>
          </a:xfrm>
          <a:prstGeom prst="ellipse">
            <a:avLst/>
          </a:prstGeom>
          <a:noFill/>
          <a:ln w="9360">
            <a:solidFill>
              <a:srgbClr val="E75C5E"/>
            </a:solidFill>
            <a:round/>
            <a:headEnd/>
            <a:tailEnd/>
          </a:ln>
        </p:spPr>
        <p:txBody>
          <a:bodyPr/>
          <a:lstStyle/>
          <a:p>
            <a:endParaRPr lang="fr-FR"/>
          </a:p>
        </p:txBody>
      </p:sp>
      <p:pic>
        <p:nvPicPr>
          <p:cNvPr id="203790" name="Picture 2"/>
          <p:cNvPicPr>
            <a:picLocks noChangeAspect="1" noChangeArrowheads="1"/>
          </p:cNvPicPr>
          <p:nvPr/>
        </p:nvPicPr>
        <p:blipFill>
          <a:blip r:embed="rId3"/>
          <a:srcRect/>
          <a:stretch>
            <a:fillRect/>
          </a:stretch>
        </p:blipFill>
        <p:spPr bwMode="auto">
          <a:xfrm>
            <a:off x="350838" y="1397000"/>
            <a:ext cx="1301750" cy="931863"/>
          </a:xfrm>
          <a:prstGeom prst="rect">
            <a:avLst/>
          </a:prstGeom>
          <a:noFill/>
          <a:ln w="9525">
            <a:noFill/>
            <a:miter lim="800000"/>
            <a:headEnd/>
            <a:tailEnd/>
          </a:ln>
        </p:spPr>
      </p:pic>
      <p:sp>
        <p:nvSpPr>
          <p:cNvPr id="203791" name="CustomShape 13"/>
          <p:cNvSpPr>
            <a:spLocks noChangeArrowheads="1"/>
          </p:cNvSpPr>
          <p:nvPr/>
        </p:nvSpPr>
        <p:spPr bwMode="auto">
          <a:xfrm>
            <a:off x="322263" y="1346200"/>
            <a:ext cx="2430462" cy="1450975"/>
          </a:xfrm>
          <a:prstGeom prst="wedgeRoundRectCallout">
            <a:avLst>
              <a:gd name="adj1" fmla="val 33060"/>
              <a:gd name="adj2" fmla="val 72843"/>
              <a:gd name="adj3" fmla="val 16667"/>
            </a:avLst>
          </a:prstGeom>
          <a:noFill/>
          <a:ln w="9360">
            <a:solidFill>
              <a:srgbClr val="0070C0"/>
            </a:solidFill>
            <a:round/>
            <a:headEnd/>
            <a:tailEnd/>
          </a:ln>
        </p:spPr>
        <p:txBody>
          <a:bodyPr/>
          <a:lstStyle/>
          <a:p>
            <a:endParaRPr lang="fr-FR"/>
          </a:p>
        </p:txBody>
      </p:sp>
      <p:pic>
        <p:nvPicPr>
          <p:cNvPr id="203792" name="Picture 4"/>
          <p:cNvPicPr>
            <a:picLocks noChangeAspect="1" noChangeArrowheads="1"/>
          </p:cNvPicPr>
          <p:nvPr/>
        </p:nvPicPr>
        <p:blipFill>
          <a:blip r:embed="rId4"/>
          <a:srcRect/>
          <a:stretch>
            <a:fillRect/>
          </a:stretch>
        </p:blipFill>
        <p:spPr bwMode="auto">
          <a:xfrm>
            <a:off x="1652588" y="1403350"/>
            <a:ext cx="1084262" cy="925513"/>
          </a:xfrm>
          <a:prstGeom prst="rect">
            <a:avLst/>
          </a:prstGeom>
          <a:noFill/>
          <a:ln w="9525">
            <a:noFill/>
            <a:miter lim="800000"/>
            <a:headEnd/>
            <a:tailEnd/>
          </a:ln>
        </p:spPr>
      </p:pic>
      <p:sp>
        <p:nvSpPr>
          <p:cNvPr id="203793" name="CustomShape 14"/>
          <p:cNvSpPr>
            <a:spLocks noChangeArrowheads="1"/>
          </p:cNvSpPr>
          <p:nvPr/>
        </p:nvSpPr>
        <p:spPr bwMode="auto">
          <a:xfrm>
            <a:off x="307975" y="2368550"/>
            <a:ext cx="2460625" cy="369888"/>
          </a:xfrm>
          <a:prstGeom prst="rect">
            <a:avLst/>
          </a:prstGeom>
          <a:solidFill>
            <a:srgbClr val="0070C0"/>
          </a:solidFill>
          <a:ln w="9525">
            <a:noFill/>
            <a:miter lim="800000"/>
            <a:headEnd/>
            <a:tailEnd/>
          </a:ln>
        </p:spPr>
        <p:txBody>
          <a:bodyPr lIns="90000" tIns="45000" rIns="90000" bIns="45000"/>
          <a:lstStyle/>
          <a:p>
            <a:pPr algn="ctr">
              <a:lnSpc>
                <a:spcPts val="275"/>
              </a:lnSpc>
            </a:pPr>
            <a:r>
              <a:rPr lang="fr-FR" sz="1400">
                <a:solidFill>
                  <a:srgbClr val="FFFFFF"/>
                </a:solidFill>
                <a:cs typeface="DejaVu Sans" charset="0"/>
              </a:rPr>
              <a:t>Etablissements publics</a:t>
            </a:r>
            <a:endParaRPr lang="fr-FR">
              <a:cs typeface="DejaVu Sans" charset="0"/>
            </a:endParaRPr>
          </a:p>
        </p:txBody>
      </p:sp>
      <p:sp>
        <p:nvSpPr>
          <p:cNvPr id="203794" name="CustomShape 15"/>
          <p:cNvSpPr>
            <a:spLocks noChangeArrowheads="1"/>
          </p:cNvSpPr>
          <p:nvPr/>
        </p:nvSpPr>
        <p:spPr bwMode="auto">
          <a:xfrm>
            <a:off x="804863" y="4581525"/>
            <a:ext cx="2379662" cy="1208088"/>
          </a:xfrm>
          <a:prstGeom prst="rect">
            <a:avLst/>
          </a:prstGeom>
          <a:noFill/>
          <a:ln w="9525">
            <a:noFill/>
            <a:miter lim="800000"/>
            <a:headEnd/>
            <a:tailEnd/>
          </a:ln>
        </p:spPr>
        <p:txBody>
          <a:bodyPr lIns="90000" tIns="45000" rIns="90000" bIns="45000"/>
          <a:lstStyle/>
          <a:p>
            <a:pPr>
              <a:lnSpc>
                <a:spcPts val="275"/>
              </a:lnSpc>
            </a:pPr>
            <a:r>
              <a:rPr lang="fr-FR" sz="1600">
                <a:solidFill>
                  <a:srgbClr val="0A3B93"/>
                </a:solidFill>
                <a:cs typeface="DejaVu Sans" charset="0"/>
              </a:rPr>
              <a:t>- Mairie</a:t>
            </a:r>
            <a:endParaRPr lang="fr-FR">
              <a:cs typeface="DejaVu Sans" charset="0"/>
            </a:endParaRPr>
          </a:p>
          <a:p>
            <a:pPr>
              <a:lnSpc>
                <a:spcPts val="275"/>
              </a:lnSpc>
            </a:pPr>
            <a:r>
              <a:rPr lang="fr-FR" sz="1600">
                <a:solidFill>
                  <a:srgbClr val="0A3B93"/>
                </a:solidFill>
                <a:cs typeface="DejaVu Sans" charset="0"/>
              </a:rPr>
              <a:t>- EPCI</a:t>
            </a:r>
            <a:endParaRPr lang="fr-FR">
              <a:cs typeface="DejaVu Sans" charset="0"/>
            </a:endParaRPr>
          </a:p>
          <a:p>
            <a:pPr>
              <a:lnSpc>
                <a:spcPts val="275"/>
              </a:lnSpc>
            </a:pPr>
            <a:r>
              <a:rPr lang="fr-FR" sz="1600">
                <a:solidFill>
                  <a:srgbClr val="0A3B93"/>
                </a:solidFill>
                <a:cs typeface="DejaVu Sans" charset="0"/>
              </a:rPr>
              <a:t>- Conseil départemental</a:t>
            </a:r>
            <a:endParaRPr lang="fr-FR">
              <a:cs typeface="DejaVu Sans" charset="0"/>
            </a:endParaRPr>
          </a:p>
          <a:p>
            <a:pPr>
              <a:lnSpc>
                <a:spcPts val="275"/>
              </a:lnSpc>
            </a:pPr>
            <a:r>
              <a:rPr lang="fr-FR" sz="1600">
                <a:solidFill>
                  <a:srgbClr val="0A3B93"/>
                </a:solidFill>
                <a:cs typeface="DejaVu Sans" charset="0"/>
              </a:rPr>
              <a:t>- Conseil régional</a:t>
            </a:r>
            <a:endParaRPr lang="fr-FR">
              <a:cs typeface="DejaVu Sans" charset="0"/>
            </a:endParaRPr>
          </a:p>
        </p:txBody>
      </p:sp>
      <p:sp>
        <p:nvSpPr>
          <p:cNvPr id="203795" name="CustomShape 16"/>
          <p:cNvSpPr>
            <a:spLocks noChangeArrowheads="1"/>
          </p:cNvSpPr>
          <p:nvPr/>
        </p:nvSpPr>
        <p:spPr bwMode="auto">
          <a:xfrm>
            <a:off x="576263" y="4546600"/>
            <a:ext cx="2774950" cy="1287463"/>
          </a:xfrm>
          <a:prstGeom prst="wedgeRoundRectCallout">
            <a:avLst>
              <a:gd name="adj1" fmla="val 71625"/>
              <a:gd name="adj2" fmla="val 10588"/>
              <a:gd name="adj3" fmla="val 16667"/>
            </a:avLst>
          </a:prstGeom>
          <a:noFill/>
          <a:ln w="9360">
            <a:solidFill>
              <a:srgbClr val="0070C0"/>
            </a:solidFill>
            <a:round/>
            <a:headEnd/>
            <a:tailEnd/>
          </a:ln>
        </p:spPr>
        <p:txBody>
          <a:bodyPr/>
          <a:lstStyle/>
          <a:p>
            <a:endParaRPr lang="fr-FR"/>
          </a:p>
        </p:txBody>
      </p:sp>
      <p:sp>
        <p:nvSpPr>
          <p:cNvPr id="203796" name="CustomShape 17"/>
          <p:cNvSpPr>
            <a:spLocks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203797" name="Picture 21"/>
          <p:cNvPicPr>
            <a:picLocks noChangeAspect="1" noChangeArrowheads="1"/>
          </p:cNvPicPr>
          <p:nvPr/>
        </p:nvPicPr>
        <p:blipFill>
          <a:blip r:embed="rId5"/>
          <a:srcRect/>
          <a:stretch>
            <a:fillRect/>
          </a:stretch>
        </p:blipFill>
        <p:spPr bwMode="auto">
          <a:xfrm>
            <a:off x="6343650" y="1439863"/>
            <a:ext cx="1477963" cy="1239837"/>
          </a:xfrm>
          <a:prstGeom prst="rect">
            <a:avLst/>
          </a:prstGeom>
          <a:noFill/>
          <a:ln w="9525">
            <a:noFill/>
            <a:miter lim="800000"/>
            <a:headEnd/>
            <a:tailEnd/>
          </a:ln>
        </p:spPr>
      </p:pic>
      <p:pic>
        <p:nvPicPr>
          <p:cNvPr id="203798" name="Picture 23"/>
          <p:cNvPicPr>
            <a:picLocks noChangeAspect="1" noChangeArrowheads="1"/>
          </p:cNvPicPr>
          <p:nvPr/>
        </p:nvPicPr>
        <p:blipFill>
          <a:blip r:embed="rId6"/>
          <a:srcRect/>
          <a:stretch>
            <a:fillRect/>
          </a:stretch>
        </p:blipFill>
        <p:spPr bwMode="auto">
          <a:xfrm>
            <a:off x="1266825" y="3894138"/>
            <a:ext cx="2374900" cy="1638300"/>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La convention locale, un document qui regroupe :</a:t>
            </a:r>
            <a:endParaRPr lang="fr-FR">
              <a:cs typeface="DejaVu Sans" charset="0"/>
            </a:endParaRPr>
          </a:p>
        </p:txBody>
      </p:sp>
      <p:sp>
        <p:nvSpPr>
          <p:cNvPr id="204802"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04803" name="CustomShape 3"/>
          <p:cNvSpPr>
            <a:spLocks noChangeArrowheads="1"/>
          </p:cNvSpPr>
          <p:nvPr/>
        </p:nvSpPr>
        <p:spPr bwMode="auto">
          <a:xfrm>
            <a:off x="225425" y="1333500"/>
            <a:ext cx="8550275" cy="4552950"/>
          </a:xfrm>
          <a:prstGeom prst="rightArrow">
            <a:avLst>
              <a:gd name="adj1" fmla="val 50000"/>
              <a:gd name="adj2" fmla="val 49992"/>
            </a:avLst>
          </a:prstGeom>
          <a:solidFill>
            <a:srgbClr val="D7D2DF"/>
          </a:solidFill>
          <a:ln w="9525">
            <a:noFill/>
            <a:miter lim="800000"/>
            <a:headEnd/>
            <a:tailEnd/>
          </a:ln>
        </p:spPr>
        <p:txBody>
          <a:bodyPr/>
          <a:lstStyle/>
          <a:p>
            <a:endParaRPr lang="fr-FR"/>
          </a:p>
        </p:txBody>
      </p:sp>
      <p:sp>
        <p:nvSpPr>
          <p:cNvPr id="204804" name="CustomShape 4"/>
          <p:cNvSpPr>
            <a:spLocks noChangeArrowheads="1"/>
          </p:cNvSpPr>
          <p:nvPr/>
        </p:nvSpPr>
        <p:spPr bwMode="auto">
          <a:xfrm>
            <a:off x="301625" y="1333500"/>
            <a:ext cx="2417763" cy="4552950"/>
          </a:xfrm>
          <a:prstGeom prst="roundRect">
            <a:avLst>
              <a:gd name="adj" fmla="val 16667"/>
            </a:avLst>
          </a:prstGeom>
          <a:solidFill>
            <a:srgbClr val="8064A2"/>
          </a:solidFill>
          <a:ln w="25560">
            <a:solidFill>
              <a:srgbClr val="FFFFFF"/>
            </a:solidFill>
            <a:round/>
            <a:headEnd/>
            <a:tailEnd/>
          </a:ln>
        </p:spPr>
        <p:txBody>
          <a:bodyPr lIns="53280" tIns="171360" rIns="53280" bIns="171360"/>
          <a:lstStyle/>
          <a:p>
            <a:pPr>
              <a:lnSpc>
                <a:spcPct val="90000"/>
              </a:lnSpc>
            </a:pPr>
            <a:r>
              <a:rPr lang="fr-FR" sz="1400" u="sng">
                <a:solidFill>
                  <a:srgbClr val="FFFFFF"/>
                </a:solidFill>
                <a:cs typeface="DejaVu Sans" charset="0"/>
              </a:rPr>
              <a:t>Les engagements de chaque partie et des liens entre les différents services délivrés </a:t>
            </a:r>
            <a:r>
              <a:rPr lang="fr-FR" sz="1400">
                <a:solidFill>
                  <a:srgbClr val="FFFFFF"/>
                </a:solidFill>
                <a:cs typeface="DejaVu Sans" charset="0"/>
              </a:rPr>
              <a:t>:</a:t>
            </a:r>
            <a:endParaRPr lang="fr-FR">
              <a:cs typeface="DejaVu Sans" charset="0"/>
            </a:endParaRPr>
          </a:p>
          <a:p>
            <a:pPr lvl="1">
              <a:lnSpc>
                <a:spcPct val="90000"/>
              </a:lnSpc>
              <a:buFont typeface="StarSymbol" charset="0"/>
              <a:buChar char="l"/>
            </a:pPr>
            <a:r>
              <a:rPr lang="fr-FR" sz="1400">
                <a:solidFill>
                  <a:srgbClr val="FFFFFF"/>
                </a:solidFill>
                <a:cs typeface="DejaVu Sans" charset="0"/>
              </a:rPr>
              <a:t>une convention-cadre, intégrant la dimension collective et signée par l’ensemble des partenaires (en notant que l’arrivée d’un nouveau partenaire demandera de passer par un avenant)</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des conventions bilatérales entre la structure porteuse et chaque opérateur qui précisent en complément les engagements spécifiques de chacun</a:t>
            </a:r>
            <a:r>
              <a:rPr lang="fr-FR" sz="1600">
                <a:solidFill>
                  <a:srgbClr val="FFFFFF"/>
                </a:solidFill>
                <a:cs typeface="DejaVu Sans" charset="0"/>
              </a:rPr>
              <a:t>.</a:t>
            </a:r>
            <a:endParaRPr lang="fr-FR">
              <a:cs typeface="DejaVu Sans" charset="0"/>
            </a:endParaRPr>
          </a:p>
        </p:txBody>
      </p:sp>
      <p:sp>
        <p:nvSpPr>
          <p:cNvPr id="204805" name="CustomShape 5"/>
          <p:cNvSpPr>
            <a:spLocks noChangeArrowheads="1"/>
          </p:cNvSpPr>
          <p:nvPr/>
        </p:nvSpPr>
        <p:spPr bwMode="auto">
          <a:xfrm>
            <a:off x="2813050" y="1333500"/>
            <a:ext cx="3451225" cy="4552950"/>
          </a:xfrm>
          <a:prstGeom prst="roundRect">
            <a:avLst>
              <a:gd name="adj" fmla="val 16667"/>
            </a:avLst>
          </a:prstGeom>
          <a:solidFill>
            <a:srgbClr val="362E8A"/>
          </a:solidFill>
          <a:ln w="25560">
            <a:solidFill>
              <a:srgbClr val="FFFFFF"/>
            </a:solidFill>
            <a:round/>
            <a:headEnd/>
            <a:tailEnd/>
          </a:ln>
        </p:spPr>
        <p:txBody>
          <a:bodyPr lIns="53280" tIns="221760" rIns="53280" bIns="221760"/>
          <a:lstStyle/>
          <a:p>
            <a:pPr>
              <a:lnSpc>
                <a:spcPct val="90000"/>
              </a:lnSpc>
            </a:pPr>
            <a:r>
              <a:rPr lang="fr-FR" sz="1400" u="sng">
                <a:solidFill>
                  <a:srgbClr val="FFFFFF"/>
                </a:solidFill>
                <a:cs typeface="DejaVu Sans" charset="0"/>
              </a:rPr>
              <a:t>Des dispositions indispensables  :</a:t>
            </a:r>
            <a:endParaRPr lang="fr-FR">
              <a:cs typeface="DejaVu Sans" charset="0"/>
            </a:endParaRPr>
          </a:p>
          <a:p>
            <a:pPr lvl="1">
              <a:lnSpc>
                <a:spcPct val="90000"/>
              </a:lnSpc>
              <a:buFont typeface="StarSymbol" charset="0"/>
              <a:buChar char="l"/>
            </a:pPr>
            <a:r>
              <a:rPr lang="fr-FR" sz="1400">
                <a:solidFill>
                  <a:srgbClr val="FFFFFF"/>
                </a:solidFill>
                <a:cs typeface="DejaVu Sans" charset="0"/>
              </a:rPr>
              <a:t>le cadre géographique dans lequel la maison de services au public exerce son activité</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services rendus aux usagers</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missions assurées par la MSAP</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prestations délivrées</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conditions d’exercice des personnels </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conditions de financement</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modalités de fonctionnement</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les modalités d’accès aux services </a:t>
            </a:r>
            <a:endParaRPr lang="fr-FR">
              <a:cs typeface="DejaVu Sans" charset="0"/>
            </a:endParaRPr>
          </a:p>
        </p:txBody>
      </p:sp>
      <p:sp>
        <p:nvSpPr>
          <p:cNvPr id="204806" name="CustomShape 6"/>
          <p:cNvSpPr>
            <a:spLocks noChangeArrowheads="1"/>
          </p:cNvSpPr>
          <p:nvPr/>
        </p:nvSpPr>
        <p:spPr bwMode="auto">
          <a:xfrm>
            <a:off x="6438900" y="1333500"/>
            <a:ext cx="2081213" cy="4552950"/>
          </a:xfrm>
          <a:prstGeom prst="roundRect">
            <a:avLst>
              <a:gd name="adj" fmla="val 16667"/>
            </a:avLst>
          </a:prstGeom>
          <a:solidFill>
            <a:srgbClr val="0E255D"/>
          </a:solidFill>
          <a:ln w="25560">
            <a:solidFill>
              <a:srgbClr val="FFFFFF"/>
            </a:solidFill>
            <a:round/>
            <a:headEnd/>
            <a:tailEnd/>
          </a:ln>
        </p:spPr>
        <p:txBody>
          <a:bodyPr lIns="53280" tIns="154800" rIns="53280" bIns="155160"/>
          <a:lstStyle/>
          <a:p>
            <a:pPr>
              <a:lnSpc>
                <a:spcPct val="90000"/>
              </a:lnSpc>
            </a:pPr>
            <a:r>
              <a:rPr lang="fr-FR" sz="1400" u="sng">
                <a:solidFill>
                  <a:srgbClr val="FFFFFF"/>
                </a:solidFill>
                <a:cs typeface="DejaVu Sans" charset="0"/>
              </a:rPr>
              <a:t>Le portage juridique de la MSAP </a:t>
            </a: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Portage par la commune ou l’intercommunalité: cas le plus courant </a:t>
            </a:r>
            <a:endParaRPr lang="fr-FR">
              <a:cs typeface="DejaVu Sans" charset="0"/>
            </a:endParaRPr>
          </a:p>
          <a:p>
            <a:pPr>
              <a:lnSpc>
                <a:spcPct val="90000"/>
              </a:lnSpc>
            </a:pP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Portage par une structure existante (association)</a:t>
            </a:r>
            <a:endParaRPr lang="fr-FR">
              <a:cs typeface="DejaVu Sans" charset="0"/>
            </a:endParaRPr>
          </a:p>
          <a:p>
            <a:pPr>
              <a:lnSpc>
                <a:spcPct val="90000"/>
              </a:lnSpc>
            </a:pPr>
            <a:endParaRPr lang="fr-FR">
              <a:cs typeface="DejaVu Sans" charset="0"/>
            </a:endParaRPr>
          </a:p>
          <a:p>
            <a:pPr>
              <a:lnSpc>
                <a:spcPct val="90000"/>
              </a:lnSpc>
            </a:pPr>
            <a:endParaRPr lang="fr-FR">
              <a:cs typeface="DejaVu Sans" charset="0"/>
            </a:endParaRPr>
          </a:p>
          <a:p>
            <a:pPr lvl="1">
              <a:lnSpc>
                <a:spcPct val="90000"/>
              </a:lnSpc>
              <a:buFont typeface="StarSymbol" charset="0"/>
              <a:buChar char="l"/>
            </a:pPr>
            <a:r>
              <a:rPr lang="fr-FR" sz="1400">
                <a:solidFill>
                  <a:srgbClr val="FFFFFF"/>
                </a:solidFill>
                <a:cs typeface="DejaVu Sans" charset="0"/>
              </a:rPr>
              <a:t>Portage par une structure ad hoc (association, GIP)</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Les critères de labellisation</a:t>
            </a:r>
            <a:endParaRPr lang="fr-FR">
              <a:cs typeface="DejaVu Sans" charset="0"/>
            </a:endParaRPr>
          </a:p>
          <a:p>
            <a:r>
              <a:rPr lang="fr-FR" sz="1400" b="1">
                <a:solidFill>
                  <a:srgbClr val="0A3B93"/>
                </a:solidFill>
                <a:cs typeface="DejaVu Sans" charset="0"/>
              </a:rPr>
              <a:t>Principales règles du cahier des charges (circulaire du 2 août 2006 )</a:t>
            </a:r>
            <a:endParaRPr lang="fr-FR">
              <a:cs typeface="DejaVu Sans" charset="0"/>
            </a:endParaRPr>
          </a:p>
        </p:txBody>
      </p:sp>
      <p:sp>
        <p:nvSpPr>
          <p:cNvPr id="205826" name="CustomShape 2"/>
          <p:cNvSpPr>
            <a:spLocks noChangeArrowheads="1"/>
          </p:cNvSpPr>
          <p:nvPr/>
        </p:nvSpPr>
        <p:spPr bwMode="auto">
          <a:xfrm>
            <a:off x="576263" y="1365250"/>
            <a:ext cx="8307387" cy="4038600"/>
          </a:xfrm>
          <a:prstGeom prst="rect">
            <a:avLst/>
          </a:prstGeom>
          <a:noFill/>
          <a:ln w="9525">
            <a:noFill/>
            <a:miter lim="800000"/>
            <a:headEnd/>
            <a:tailEnd/>
          </a:ln>
        </p:spPr>
        <p:txBody>
          <a:bodyPr lIns="0" tIns="0" rIns="0" bIns="0"/>
          <a:lstStyle/>
          <a:p>
            <a:pPr algn="just">
              <a:buFont typeface="Arial" charset="0"/>
              <a:buChar char="•"/>
            </a:pPr>
            <a:r>
              <a:rPr lang="fr-FR" sz="1400" b="1">
                <a:solidFill>
                  <a:srgbClr val="0A3B93"/>
                </a:solidFill>
                <a:ea typeface="ＭＳ Ｐゴシック" pitchFamily="34" charset="-128"/>
                <a:cs typeface="DejaVu Sans" charset="0"/>
              </a:rPr>
              <a:t>Une distance de l’ordre de 20’ ou davantage en véhicule motorisé d’une autre maison de services au public, sauf exception liée notamment à une situation d’enclavement. (cahier des charges des MSAP, qui sera officialisé au moment du vote de la loi NOTRe) </a:t>
            </a:r>
            <a:endParaRPr lang="fr-FR">
              <a:cs typeface="DejaVu Sans" charset="0"/>
            </a:endParaRPr>
          </a:p>
          <a:p>
            <a:pPr algn="just"/>
            <a:endParaRPr lang="fr-FR">
              <a:cs typeface="DejaVu Sans" charset="0"/>
            </a:endParaRPr>
          </a:p>
          <a:p>
            <a:pPr algn="just">
              <a:buFont typeface="Arial" charset="0"/>
              <a:buChar char="•"/>
            </a:pPr>
            <a:r>
              <a:rPr lang="fr-FR" sz="1400" b="1">
                <a:solidFill>
                  <a:srgbClr val="0A3B93"/>
                </a:solidFill>
                <a:ea typeface="ＭＳ Ｐゴシック" pitchFamily="34" charset="-128"/>
                <a:cs typeface="DejaVu Sans" charset="0"/>
              </a:rPr>
              <a:t>La signature de la convention locale doit impliquer au moins deux partenaires importants, dans le domaine de l'emploi, de la formation et dans le domaine des prestations ou de l'aide sociales</a:t>
            </a:r>
            <a:endParaRPr lang="fr-FR">
              <a:cs typeface="DejaVu Sans" charset="0"/>
            </a:endParaRPr>
          </a:p>
          <a:p>
            <a:pPr algn="just"/>
            <a:endParaRPr lang="fr-FR">
              <a:cs typeface="DejaVu Sans" charset="0"/>
            </a:endParaRPr>
          </a:p>
          <a:p>
            <a:pPr algn="just">
              <a:buFont typeface="Arial" charset="0"/>
              <a:buChar char="•"/>
            </a:pPr>
            <a:r>
              <a:rPr lang="fr-FR" sz="1400">
                <a:solidFill>
                  <a:srgbClr val="0A3B93"/>
                </a:solidFill>
                <a:ea typeface="ＭＳ Ｐゴシック" pitchFamily="34" charset="-128"/>
                <a:cs typeface="DejaVu Sans" charset="0"/>
              </a:rPr>
              <a:t>La garantie d'un service d'une durée hebdomadaire minimum (</a:t>
            </a:r>
            <a:r>
              <a:rPr lang="fr-FR" sz="1400" b="1">
                <a:solidFill>
                  <a:srgbClr val="0A3B93"/>
                </a:solidFill>
                <a:ea typeface="ＭＳ Ｐゴシック" pitchFamily="34" charset="-128"/>
                <a:cs typeface="DejaVu Sans" charset="0"/>
              </a:rPr>
              <a:t>24 heures</a:t>
            </a:r>
            <a:r>
              <a:rPr lang="fr-FR" sz="1400">
                <a:solidFill>
                  <a:srgbClr val="0A3B93"/>
                </a:solidFill>
                <a:ea typeface="ＭＳ Ｐゴシック" pitchFamily="34" charset="-128"/>
                <a:cs typeface="DejaVu Sans" charset="0"/>
              </a:rPr>
              <a:t>) assuré par un </a:t>
            </a:r>
            <a:r>
              <a:rPr lang="fr-FR" sz="1400" b="1">
                <a:solidFill>
                  <a:srgbClr val="0A3B93"/>
                </a:solidFill>
                <a:ea typeface="ＭＳ Ｐゴシック" pitchFamily="34" charset="-128"/>
                <a:cs typeface="DejaVu Sans" charset="0"/>
              </a:rPr>
              <a:t>agent spécialement formé </a:t>
            </a:r>
            <a:r>
              <a:rPr lang="fr-FR" sz="1400">
                <a:solidFill>
                  <a:srgbClr val="0A3B93"/>
                </a:solidFill>
                <a:ea typeface="ＭＳ Ｐゴシック" pitchFamily="34" charset="-128"/>
                <a:cs typeface="DejaVu Sans" charset="0"/>
              </a:rPr>
              <a:t>par un stage dans chaque administration ou organisme partenaire</a:t>
            </a:r>
            <a:endParaRPr lang="fr-FR">
              <a:cs typeface="DejaVu Sans" charset="0"/>
            </a:endParaRPr>
          </a:p>
          <a:p>
            <a:pPr algn="just"/>
            <a:endParaRPr lang="fr-FR">
              <a:cs typeface="DejaVu Sans" charset="0"/>
            </a:endParaRPr>
          </a:p>
          <a:p>
            <a:pPr algn="just">
              <a:buFont typeface="Arial" charset="0"/>
              <a:buChar char="•"/>
            </a:pPr>
            <a:r>
              <a:rPr lang="fr-FR" sz="1400">
                <a:solidFill>
                  <a:srgbClr val="0A3B93"/>
                </a:solidFill>
                <a:ea typeface="ＭＳ Ｐゴシック" pitchFamily="34" charset="-128"/>
                <a:cs typeface="DejaVu Sans" charset="0"/>
              </a:rPr>
              <a:t>La disposition d'un </a:t>
            </a:r>
            <a:r>
              <a:rPr lang="fr-FR" sz="1400" b="1">
                <a:solidFill>
                  <a:srgbClr val="0A3B93"/>
                </a:solidFill>
                <a:ea typeface="ＭＳ Ｐゴシック" pitchFamily="34" charset="-128"/>
                <a:cs typeface="DejaVu Sans" charset="0"/>
              </a:rPr>
              <a:t>outil informatique </a:t>
            </a:r>
            <a:r>
              <a:rPr lang="fr-FR" sz="1400">
                <a:solidFill>
                  <a:srgbClr val="0A3B93"/>
                </a:solidFill>
                <a:ea typeface="ＭＳ Ｐゴシック" pitchFamily="34" charset="-128"/>
                <a:cs typeface="DejaVu Sans" charset="0"/>
              </a:rPr>
              <a:t>comportant au minimum un poste connecté à Internet.</a:t>
            </a:r>
            <a:endParaRPr lang="fr-FR">
              <a:cs typeface="DejaVu Sans" charset="0"/>
            </a:endParaRPr>
          </a:p>
          <a:p>
            <a:pPr algn="just"/>
            <a:endParaRPr lang="fr-FR">
              <a:cs typeface="DejaVu Sans" charset="0"/>
            </a:endParaRPr>
          </a:p>
          <a:p>
            <a:pPr algn="just">
              <a:buFont typeface="Arial" charset="0"/>
              <a:buChar char="•"/>
            </a:pPr>
            <a:r>
              <a:rPr lang="fr-FR" sz="1400" b="1">
                <a:solidFill>
                  <a:srgbClr val="0A3B93"/>
                </a:solidFill>
                <a:ea typeface="ＭＳ Ｐゴシック" pitchFamily="34" charset="-128"/>
                <a:cs typeface="DejaVu Sans" charset="0"/>
              </a:rPr>
              <a:t>Un local</a:t>
            </a:r>
            <a:r>
              <a:rPr lang="fr-FR" sz="1400">
                <a:solidFill>
                  <a:srgbClr val="0A3B93"/>
                </a:solidFill>
                <a:ea typeface="ＭＳ Ｐゴシック" pitchFamily="34" charset="-128"/>
                <a:cs typeface="DejaVu Sans" charset="0"/>
              </a:rPr>
              <a:t>, comportant au minimum un point d’accueil du public par l’animateur, un point d’attente assise et un espace confidentiel</a:t>
            </a:r>
            <a:endParaRPr lang="fr-FR">
              <a:cs typeface="DejaVu Sans" charset="0"/>
            </a:endParaRPr>
          </a:p>
          <a:p>
            <a:pPr algn="just"/>
            <a:endParaRPr lang="fr-FR">
              <a:cs typeface="DejaVu Sans" charset="0"/>
            </a:endParaRPr>
          </a:p>
          <a:p>
            <a:pPr algn="just">
              <a:buFont typeface="Arial" charset="0"/>
              <a:buChar char="•"/>
            </a:pPr>
            <a:r>
              <a:rPr lang="fr-FR" sz="1400">
                <a:solidFill>
                  <a:srgbClr val="0A3B93"/>
                </a:solidFill>
                <a:ea typeface="ＭＳ Ｐゴシック" pitchFamily="34" charset="-128"/>
                <a:cs typeface="DejaVu Sans" charset="0"/>
              </a:rPr>
              <a:t>L’adhésion à la </a:t>
            </a:r>
            <a:r>
              <a:rPr lang="fr-FR" sz="1400" b="1">
                <a:solidFill>
                  <a:srgbClr val="0A3B93"/>
                </a:solidFill>
                <a:ea typeface="ＭＳ Ｐゴシック" pitchFamily="34" charset="-128"/>
                <a:cs typeface="DejaVu Sans" charset="0"/>
              </a:rPr>
              <a:t>charte nationale de qualité </a:t>
            </a:r>
            <a:r>
              <a:rPr lang="fr-FR" sz="1400">
                <a:solidFill>
                  <a:srgbClr val="0A3B93"/>
                </a:solidFill>
                <a:ea typeface="ＭＳ Ｐゴシック" pitchFamily="34" charset="-128"/>
                <a:cs typeface="DejaVu Sans" charset="0"/>
              </a:rPr>
              <a:t>des MSAP.</a:t>
            </a:r>
            <a:endParaRPr lang="fr-FR">
              <a:cs typeface="DejaVu Sans" charset="0"/>
            </a:endParaRPr>
          </a:p>
          <a:p>
            <a:pPr algn="just"/>
            <a:endParaRPr lang="fr-FR">
              <a:cs typeface="DejaVu Sans" charset="0"/>
            </a:endParaRPr>
          </a:p>
          <a:p>
            <a:pPr algn="just">
              <a:buFont typeface="Arial" charset="0"/>
              <a:buChar char="•"/>
            </a:pPr>
            <a:r>
              <a:rPr lang="fr-FR" sz="1400">
                <a:solidFill>
                  <a:srgbClr val="0A3B93"/>
                </a:solidFill>
                <a:ea typeface="ＭＳ Ｐゴシック" pitchFamily="34" charset="-128"/>
                <a:cs typeface="DejaVu Sans" charset="0"/>
              </a:rPr>
              <a:t>Des </a:t>
            </a:r>
            <a:r>
              <a:rPr lang="fr-FR" sz="1400" b="1">
                <a:solidFill>
                  <a:srgbClr val="0A3B93"/>
                </a:solidFill>
                <a:ea typeface="ＭＳ Ｐゴシック" pitchFamily="34" charset="-128"/>
                <a:cs typeface="DejaVu Sans" charset="0"/>
              </a:rPr>
              <a:t>outils de communication et de signalétique </a:t>
            </a:r>
            <a:r>
              <a:rPr lang="fr-FR" sz="1400">
                <a:solidFill>
                  <a:srgbClr val="0A3B93"/>
                </a:solidFill>
                <a:ea typeface="ＭＳ Ｐゴシック" pitchFamily="34" charset="-128"/>
                <a:cs typeface="DejaVu Sans" charset="0"/>
              </a:rPr>
              <a:t>communs.</a:t>
            </a:r>
            <a:endParaRPr lang="fr-FR">
              <a:cs typeface="DejaVu Sans" charset="0"/>
            </a:endParaRPr>
          </a:p>
          <a:p>
            <a:pPr algn="just"/>
            <a:endParaRPr lang="fr-FR">
              <a:cs typeface="DejaVu Sans" charset="0"/>
            </a:endParaRPr>
          </a:p>
        </p:txBody>
      </p:sp>
      <p:sp>
        <p:nvSpPr>
          <p:cNvPr id="205827" name="CustomShape 3"/>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CustomShape 1"/>
          <p:cNvSpPr>
            <a:spLocks noChangeArrowheads="1"/>
          </p:cNvSpPr>
          <p:nvPr/>
        </p:nvSpPr>
        <p:spPr bwMode="auto">
          <a:xfrm>
            <a:off x="1487488" y="2562225"/>
            <a:ext cx="6811962" cy="1216025"/>
          </a:xfrm>
          <a:prstGeom prst="rect">
            <a:avLst/>
          </a:prstGeom>
          <a:noFill/>
          <a:ln w="9525">
            <a:noFill/>
            <a:miter lim="800000"/>
            <a:headEnd/>
            <a:tailEnd/>
          </a:ln>
        </p:spPr>
        <p:txBody>
          <a:bodyPr lIns="0" tIns="0" rIns="0" bIns="0"/>
          <a:lstStyle/>
          <a:p>
            <a:pPr>
              <a:lnSpc>
                <a:spcPts val="525"/>
              </a:lnSpc>
            </a:pPr>
            <a:r>
              <a:rPr lang="fr-FR" sz="4200" b="1">
                <a:solidFill>
                  <a:srgbClr val="FFFFFF"/>
                </a:solidFill>
                <a:ea typeface="ＭＳ Ｐゴシック" pitchFamily="34" charset="-128"/>
                <a:cs typeface="DejaVu Sans" charset="0"/>
              </a:rPr>
              <a:t>Quel est le rôle de l’Etat dans le dispositif ?</a:t>
            </a:r>
            <a:endParaRPr lang="fr-FR">
              <a:cs typeface="DejaVu Sans" charset="0"/>
            </a:endParaRPr>
          </a:p>
        </p:txBody>
      </p:sp>
      <p:sp>
        <p:nvSpPr>
          <p:cNvPr id="20685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Pourquoi l’Etat intervient-il ? </a:t>
            </a:r>
            <a:endParaRPr lang="fr-FR">
              <a:cs typeface="DejaVu Sans" charset="0"/>
            </a:endParaRPr>
          </a:p>
        </p:txBody>
      </p:sp>
      <p:sp>
        <p:nvSpPr>
          <p:cNvPr id="207874"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207875" name="Image 2"/>
          <p:cNvPicPr>
            <a:picLocks noChangeAspect="1" noChangeArrowheads="1"/>
          </p:cNvPicPr>
          <p:nvPr/>
        </p:nvPicPr>
        <p:blipFill>
          <a:blip r:embed="rId3"/>
          <a:srcRect/>
          <a:stretch>
            <a:fillRect/>
          </a:stretch>
        </p:blipFill>
        <p:spPr bwMode="auto">
          <a:xfrm>
            <a:off x="1760538" y="3033713"/>
            <a:ext cx="5757862" cy="3824287"/>
          </a:xfrm>
          <a:prstGeom prst="rect">
            <a:avLst/>
          </a:prstGeom>
          <a:noFill/>
          <a:ln w="9525">
            <a:noFill/>
            <a:miter lim="800000"/>
            <a:headEnd/>
            <a:tailEnd/>
          </a:ln>
        </p:spPr>
      </p:pic>
      <p:sp>
        <p:nvSpPr>
          <p:cNvPr id="207876" name="CustomShape 3"/>
          <p:cNvSpPr>
            <a:spLocks noChangeArrowheads="1"/>
          </p:cNvSpPr>
          <p:nvPr/>
        </p:nvSpPr>
        <p:spPr bwMode="auto">
          <a:xfrm>
            <a:off x="4927600" y="-844550"/>
            <a:ext cx="4216400" cy="4922838"/>
          </a:xfrm>
          <a:prstGeom prst="rect">
            <a:avLst/>
          </a:prstGeom>
          <a:noFill/>
          <a:ln w="9525">
            <a:noFill/>
            <a:miter lim="800000"/>
            <a:headEnd/>
            <a:tailEnd/>
          </a:ln>
        </p:spPr>
        <p:txBody>
          <a:bodyPr lIns="90000" tIns="46800" rIns="90000" bIns="46800" anchor="b"/>
          <a:lstStyle/>
          <a:p>
            <a:pPr>
              <a:buFont typeface="Wingdings" pitchFamily="2" charset="2"/>
              <a:buChar char=""/>
            </a:pPr>
            <a:r>
              <a:rPr lang="fr-FR" sz="1400" b="1">
                <a:solidFill>
                  <a:srgbClr val="0070C0"/>
                </a:solidFill>
                <a:cs typeface="DejaVu Sans" charset="0"/>
              </a:rPr>
              <a:t>Organiser la mutualisation des services avec les Maisons de services au public :</a:t>
            </a:r>
            <a:endParaRPr lang="fr-FR">
              <a:cs typeface="DejaVu Sans" charset="0"/>
            </a:endParaRPr>
          </a:p>
          <a:p>
            <a:endParaRPr lang="fr-FR">
              <a:cs typeface="DejaVu Sans" charset="0"/>
            </a:endParaRPr>
          </a:p>
          <a:p>
            <a:pPr lvl="1">
              <a:buSzPct val="25000"/>
              <a:buFont typeface="Wingdings" pitchFamily="2" charset="2"/>
              <a:buChar char=""/>
            </a:pPr>
            <a:r>
              <a:rPr lang="fr-FR" sz="1400" b="1">
                <a:solidFill>
                  <a:srgbClr val="0070C0"/>
                </a:solidFill>
                <a:cs typeface="DejaVu Sans" charset="0"/>
              </a:rPr>
              <a:t>Utile pour les services publics, les associations et les entreprises</a:t>
            </a:r>
            <a:endParaRPr lang="fr-FR">
              <a:cs typeface="DejaVu Sans" charset="0"/>
            </a:endParaRPr>
          </a:p>
          <a:p>
            <a:endParaRPr lang="fr-FR">
              <a:cs typeface="DejaVu Sans" charset="0"/>
            </a:endParaRPr>
          </a:p>
          <a:p>
            <a:pPr lvl="1">
              <a:buSzPct val="25000"/>
              <a:buFont typeface="Wingdings" pitchFamily="2" charset="2"/>
              <a:buChar char=""/>
            </a:pPr>
            <a:r>
              <a:rPr lang="fr-FR" sz="1400" b="1">
                <a:solidFill>
                  <a:srgbClr val="0070C0"/>
                </a:solidFill>
                <a:cs typeface="DejaVu Sans" charset="0"/>
              </a:rPr>
              <a:t>Pratique pour les usagers : plusieurs services, un seul espace.</a:t>
            </a:r>
            <a:endParaRPr lang="fr-FR">
              <a:cs typeface="DejaVu Sans" charset="0"/>
            </a:endParaRPr>
          </a:p>
          <a:p>
            <a:endParaRPr lang="fr-FR">
              <a:cs typeface="DejaVu Sans" charset="0"/>
            </a:endParaRPr>
          </a:p>
        </p:txBody>
      </p:sp>
      <p:sp>
        <p:nvSpPr>
          <p:cNvPr id="207877" name="CustomShape 4"/>
          <p:cNvSpPr>
            <a:spLocks noChangeArrowheads="1"/>
          </p:cNvSpPr>
          <p:nvPr/>
        </p:nvSpPr>
        <p:spPr bwMode="auto">
          <a:xfrm>
            <a:off x="180975" y="831850"/>
            <a:ext cx="4335463" cy="4403725"/>
          </a:xfrm>
          <a:prstGeom prst="rect">
            <a:avLst/>
          </a:prstGeom>
          <a:noFill/>
          <a:ln w="9525">
            <a:noFill/>
            <a:miter lim="800000"/>
            <a:headEnd/>
            <a:tailEnd/>
          </a:ln>
        </p:spPr>
        <p:txBody>
          <a:bodyPr lIns="90000" tIns="46800" rIns="90000" bIns="46800" anchor="b"/>
          <a:lstStyle/>
          <a:p>
            <a:endParaRPr lang="fr-FR">
              <a:cs typeface="DejaVu Sans" charset="0"/>
            </a:endParaRPr>
          </a:p>
          <a:p>
            <a:pPr>
              <a:buFont typeface="Wingdings" pitchFamily="2" charset="2"/>
              <a:buChar char=""/>
            </a:pPr>
            <a:r>
              <a:rPr lang="fr-FR" sz="1400" b="1">
                <a:solidFill>
                  <a:srgbClr val="0070C0"/>
                </a:solidFill>
                <a:cs typeface="DejaVu Sans" charset="0"/>
              </a:rPr>
              <a:t>Réduire les inégalités, sociales et territoriales, d’accès aux services pour la population :</a:t>
            </a:r>
            <a:endParaRPr lang="fr-FR">
              <a:cs typeface="DejaVu Sans" charset="0"/>
            </a:endParaRPr>
          </a:p>
          <a:p>
            <a:endParaRPr lang="fr-FR">
              <a:cs typeface="DejaVu Sans" charset="0"/>
            </a:endParaRPr>
          </a:p>
          <a:p>
            <a:pPr lvl="1">
              <a:buSzPct val="25000"/>
              <a:buFont typeface="Wingdings" pitchFamily="2" charset="2"/>
              <a:buChar char=""/>
            </a:pPr>
            <a:r>
              <a:rPr lang="fr-FR" sz="1400" b="1">
                <a:solidFill>
                  <a:srgbClr val="0070C0"/>
                </a:solidFill>
                <a:cs typeface="DejaVu Sans" charset="0"/>
              </a:rPr>
              <a:t>Assurer le maintien de services au public dans les zones rurales et périurbaines</a:t>
            </a:r>
            <a:endParaRPr lang="fr-FR">
              <a:cs typeface="DejaVu Sans" charset="0"/>
            </a:endParaRPr>
          </a:p>
          <a:p>
            <a:pPr lvl="1">
              <a:buSzPct val="25000"/>
              <a:buFont typeface="Wingdings" pitchFamily="2" charset="2"/>
              <a:buChar char=""/>
            </a:pPr>
            <a:r>
              <a:rPr lang="fr-FR" sz="1400" b="1">
                <a:solidFill>
                  <a:srgbClr val="0070C0"/>
                </a:solidFill>
                <a:cs typeface="DejaVu Sans" charset="0"/>
              </a:rPr>
              <a:t>Améliorer la lisibilité des services dans les territoires urbains</a:t>
            </a:r>
            <a:endParaRPr lang="fr-FR">
              <a:cs typeface="DejaVu Sans" charset="0"/>
            </a:endParaRPr>
          </a:p>
          <a:p>
            <a:endParaRPr lang="fr-FR">
              <a:cs typeface="DejaVu Sans" charset="0"/>
            </a:endParaRPr>
          </a:p>
          <a:p>
            <a:pPr lvl="1">
              <a:buSzPct val="25000"/>
              <a:buFont typeface="Wingdings" pitchFamily="2" charset="2"/>
              <a:buChar char=""/>
            </a:pPr>
            <a:r>
              <a:rPr lang="fr-FR" sz="1400" b="1">
                <a:solidFill>
                  <a:srgbClr val="0070C0"/>
                </a:solidFill>
                <a:cs typeface="DejaVu Sans" charset="0"/>
              </a:rPr>
              <a:t>Permettre un maillage efficace et pertinent du territoire.</a:t>
            </a:r>
            <a:endParaRPr lang="fr-FR">
              <a:cs typeface="DejaVu Sans" charset="0"/>
            </a:endParaRPr>
          </a:p>
          <a:p>
            <a:endParaRPr lang="fr-FR">
              <a:cs typeface="DejaVu Sans" charset="0"/>
            </a:endParaRPr>
          </a:p>
          <a:p>
            <a:endParaRPr lang="fr-FR">
              <a:cs typeface="DejaVu Sans" charset="0"/>
            </a:endParaRPr>
          </a:p>
        </p:txBody>
      </p:sp>
      <p:sp>
        <p:nvSpPr>
          <p:cNvPr id="207878" name="CustomShape 5"/>
          <p:cNvSpPr>
            <a:spLocks noChangeArrowheads="1"/>
          </p:cNvSpPr>
          <p:nvPr/>
        </p:nvSpPr>
        <p:spPr bwMode="auto">
          <a:xfrm>
            <a:off x="693738" y="5953125"/>
            <a:ext cx="7400925" cy="395288"/>
          </a:xfrm>
          <a:prstGeom prst="rect">
            <a:avLst/>
          </a:prstGeom>
          <a:noFill/>
          <a:ln w="9525">
            <a:noFill/>
            <a:miter lim="800000"/>
            <a:headEnd/>
            <a:tailEnd/>
          </a:ln>
        </p:spPr>
        <p:txBody>
          <a:bodyPr lIns="90000" tIns="45000" rIns="90000" bIns="45000"/>
          <a:lstStyle/>
          <a:p>
            <a:pPr algn="ctr"/>
            <a:r>
              <a:rPr lang="fr-FR" sz="2000" b="1">
                <a:solidFill>
                  <a:srgbClr val="FF0000"/>
                </a:solidFill>
                <a:cs typeface="DejaVu Sans" charset="0"/>
              </a:rPr>
              <a:t>=&gt; Améliorer l’accessibilité et la qualité des services</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CustomShape 1"/>
          <p:cNvSpPr>
            <a:spLocks noChangeArrowheads="1"/>
          </p:cNvSpPr>
          <p:nvPr/>
        </p:nvSpPr>
        <p:spPr bwMode="auto">
          <a:xfrm>
            <a:off x="576263" y="47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Quel rôle pour l’Etat dans le dispositif ? </a:t>
            </a:r>
            <a:endParaRPr lang="fr-FR">
              <a:cs typeface="DejaVu Sans" charset="0"/>
            </a:endParaRPr>
          </a:p>
        </p:txBody>
      </p:sp>
      <p:sp>
        <p:nvSpPr>
          <p:cNvPr id="209922"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09923" name="CustomShape 3"/>
          <p:cNvSpPr>
            <a:spLocks noChangeArrowheads="1"/>
          </p:cNvSpPr>
          <p:nvPr/>
        </p:nvSpPr>
        <p:spPr bwMode="auto">
          <a:xfrm>
            <a:off x="287338" y="912813"/>
            <a:ext cx="8664575" cy="455612"/>
          </a:xfrm>
          <a:prstGeom prst="rect">
            <a:avLst/>
          </a:prstGeom>
          <a:solidFill>
            <a:srgbClr val="EEECE1"/>
          </a:solidFill>
          <a:ln w="9360">
            <a:noFill/>
            <a:miter lim="800000"/>
            <a:headEnd/>
            <a:tailEnd/>
          </a:ln>
        </p:spPr>
        <p:txBody>
          <a:bodyPr lIns="90000" tIns="45000" rIns="90000" bIns="45000"/>
          <a:lstStyle/>
          <a:p>
            <a:pPr algn="ctr"/>
            <a:r>
              <a:rPr lang="fr-FR" sz="2400" b="1">
                <a:solidFill>
                  <a:srgbClr val="FFFFFF"/>
                </a:solidFill>
                <a:cs typeface="DejaVu Sans" charset="0"/>
              </a:rPr>
              <a:t>Soutenir, sécuriser et développer le dispositif</a:t>
            </a:r>
            <a:endParaRPr lang="fr-FR">
              <a:cs typeface="DejaVu Sans" charset="0"/>
            </a:endParaRPr>
          </a:p>
        </p:txBody>
      </p:sp>
      <p:sp>
        <p:nvSpPr>
          <p:cNvPr id="209924" name="CustomShape 4"/>
          <p:cNvSpPr>
            <a:spLocks noChangeArrowheads="1"/>
          </p:cNvSpPr>
          <p:nvPr/>
        </p:nvSpPr>
        <p:spPr bwMode="auto">
          <a:xfrm>
            <a:off x="439738" y="1695450"/>
            <a:ext cx="8512175" cy="1284288"/>
          </a:xfrm>
          <a:prstGeom prst="rect">
            <a:avLst/>
          </a:prstGeom>
          <a:solidFill>
            <a:srgbClr val="FFFFFF"/>
          </a:solidFill>
          <a:ln w="25560">
            <a:solidFill>
              <a:srgbClr val="C0504D"/>
            </a:solidFill>
            <a:round/>
            <a:headEnd/>
            <a:tailEnd/>
          </a:ln>
        </p:spPr>
        <p:txBody>
          <a:bodyPr lIns="660600" tIns="333360" rIns="660600" bIns="99720"/>
          <a:lstStyle/>
          <a:p>
            <a:pPr lvl="1">
              <a:lnSpc>
                <a:spcPct val="90000"/>
              </a:lnSpc>
              <a:buFont typeface="StarSymbol" charset="0"/>
              <a:buChar char="l"/>
            </a:pPr>
            <a:r>
              <a:rPr lang="fr-FR" sz="1400" b="1">
                <a:solidFill>
                  <a:srgbClr val="000000"/>
                </a:solidFill>
                <a:cs typeface="DejaVu Sans" charset="0"/>
              </a:rPr>
              <a:t> Un soutien financier important </a:t>
            </a:r>
            <a:endParaRPr lang="fr-FR">
              <a:cs typeface="DejaVu Sans" charset="0"/>
            </a:endParaRPr>
          </a:p>
          <a:p>
            <a:pPr lvl="2">
              <a:lnSpc>
                <a:spcPct val="90000"/>
              </a:lnSpc>
              <a:buFont typeface="StarSymbol" charset="0"/>
              <a:buChar char="l"/>
            </a:pPr>
            <a:r>
              <a:rPr lang="fr-FR" sz="1400">
                <a:solidFill>
                  <a:srgbClr val="000000"/>
                </a:solidFill>
                <a:cs typeface="DejaVu Sans" charset="0"/>
              </a:rPr>
              <a:t> 25% du budget annuel de fonctionnement</a:t>
            </a:r>
            <a:endParaRPr lang="fr-FR">
              <a:cs typeface="DejaVu Sans" charset="0"/>
            </a:endParaRPr>
          </a:p>
          <a:p>
            <a:pPr lvl="2">
              <a:lnSpc>
                <a:spcPct val="90000"/>
              </a:lnSpc>
              <a:buFont typeface="StarSymbol" charset="0"/>
              <a:buChar char="l"/>
            </a:pPr>
            <a:r>
              <a:rPr lang="fr-FR" sz="1400">
                <a:solidFill>
                  <a:srgbClr val="000000"/>
                </a:solidFill>
                <a:cs typeface="DejaVu Sans" charset="0"/>
              </a:rPr>
              <a:t> Une procédure de financement simplifiée par la circulaire du 30 janvier 2015</a:t>
            </a:r>
            <a:endParaRPr lang="fr-FR">
              <a:cs typeface="DejaVu Sans" charset="0"/>
            </a:endParaRPr>
          </a:p>
          <a:p>
            <a:pPr lvl="2">
              <a:lnSpc>
                <a:spcPct val="90000"/>
              </a:lnSpc>
              <a:buFont typeface="StarSymbol" charset="0"/>
              <a:buChar char="l"/>
            </a:pPr>
            <a:r>
              <a:rPr lang="fr-FR" sz="1400">
                <a:solidFill>
                  <a:srgbClr val="000000"/>
                </a:solidFill>
                <a:cs typeface="DejaVu Sans" charset="0"/>
              </a:rPr>
              <a:t> L’engagement d’un traitement rapide des demandes de financement</a:t>
            </a:r>
            <a:endParaRPr lang="fr-FR">
              <a:cs typeface="DejaVu Sans" charset="0"/>
            </a:endParaRPr>
          </a:p>
        </p:txBody>
      </p:sp>
      <p:sp>
        <p:nvSpPr>
          <p:cNvPr id="209925" name="CustomShape 5"/>
          <p:cNvSpPr>
            <a:spLocks noChangeArrowheads="1"/>
          </p:cNvSpPr>
          <p:nvPr/>
        </p:nvSpPr>
        <p:spPr bwMode="auto">
          <a:xfrm>
            <a:off x="865188" y="1458913"/>
            <a:ext cx="5957887" cy="471487"/>
          </a:xfrm>
          <a:prstGeom prst="roundRect">
            <a:avLst>
              <a:gd name="adj" fmla="val 16667"/>
            </a:avLst>
          </a:prstGeom>
          <a:solidFill>
            <a:srgbClr val="C0504D"/>
          </a:solidFill>
          <a:ln w="25560">
            <a:solidFill>
              <a:srgbClr val="FFFFFF"/>
            </a:solidFill>
            <a:round/>
            <a:headEnd/>
            <a:tailEnd/>
          </a:ln>
        </p:spPr>
        <p:txBody>
          <a:bodyPr lIns="225360" tIns="23040" rIns="225360" bIns="23040" anchor="ctr"/>
          <a:lstStyle/>
          <a:p>
            <a:pPr algn="ctr">
              <a:lnSpc>
                <a:spcPct val="90000"/>
              </a:lnSpc>
            </a:pPr>
            <a:r>
              <a:rPr lang="fr-FR" sz="2000" b="1">
                <a:solidFill>
                  <a:srgbClr val="FFFFFF"/>
                </a:solidFill>
                <a:cs typeface="DejaVu Sans" charset="0"/>
              </a:rPr>
              <a:t>SOUTENIR</a:t>
            </a:r>
            <a:endParaRPr lang="fr-FR">
              <a:cs typeface="DejaVu Sans" charset="0"/>
            </a:endParaRPr>
          </a:p>
        </p:txBody>
      </p:sp>
      <p:sp>
        <p:nvSpPr>
          <p:cNvPr id="209926" name="CustomShape 6"/>
          <p:cNvSpPr>
            <a:spLocks noChangeArrowheads="1"/>
          </p:cNvSpPr>
          <p:nvPr/>
        </p:nvSpPr>
        <p:spPr bwMode="auto">
          <a:xfrm>
            <a:off x="439738" y="3302000"/>
            <a:ext cx="8512175" cy="1436688"/>
          </a:xfrm>
          <a:prstGeom prst="rect">
            <a:avLst/>
          </a:prstGeom>
          <a:solidFill>
            <a:srgbClr val="FFFFFF"/>
          </a:solidFill>
          <a:ln w="25560">
            <a:solidFill>
              <a:srgbClr val="9BBB59"/>
            </a:solidFill>
            <a:round/>
            <a:headEnd/>
            <a:tailEnd/>
          </a:ln>
        </p:spPr>
        <p:txBody>
          <a:bodyPr lIns="660600" tIns="333360" rIns="660600" bIns="99720"/>
          <a:lstStyle/>
          <a:p>
            <a:pPr lvl="1">
              <a:lnSpc>
                <a:spcPct val="90000"/>
              </a:lnSpc>
              <a:buFont typeface="StarSymbol" charset="0"/>
              <a:buChar char="l"/>
            </a:pPr>
            <a:r>
              <a:rPr lang="fr-FR" sz="1400">
                <a:solidFill>
                  <a:srgbClr val="000000"/>
                </a:solidFill>
                <a:cs typeface="DejaVu Sans" charset="0"/>
              </a:rPr>
              <a:t> La loi 2000-321 du 12 avril 2000 sur les maisons de services publics, </a:t>
            </a:r>
            <a:endParaRPr lang="fr-FR">
              <a:cs typeface="DejaVu Sans" charset="0"/>
            </a:endParaRPr>
          </a:p>
          <a:p>
            <a:pPr lvl="1">
              <a:lnSpc>
                <a:spcPct val="90000"/>
              </a:lnSpc>
              <a:buFont typeface="StarSymbol" charset="0"/>
              <a:buChar char="l"/>
            </a:pPr>
            <a:r>
              <a:rPr lang="fr-FR" sz="1400">
                <a:solidFill>
                  <a:srgbClr val="000000"/>
                </a:solidFill>
                <a:cs typeface="DejaVu Sans" charset="0"/>
              </a:rPr>
              <a:t> La circulaire du 2 août 2006 relative aux Relais Services Publics, label d’Etat, précise le cahier des charges</a:t>
            </a:r>
            <a:endParaRPr lang="fr-FR">
              <a:cs typeface="DejaVu Sans" charset="0"/>
            </a:endParaRPr>
          </a:p>
          <a:p>
            <a:pPr lvl="1">
              <a:lnSpc>
                <a:spcPct val="90000"/>
              </a:lnSpc>
              <a:buFont typeface="StarSymbol" charset="0"/>
              <a:buChar char="l"/>
            </a:pPr>
            <a:r>
              <a:rPr lang="fr-FR" sz="1400">
                <a:solidFill>
                  <a:srgbClr val="000000"/>
                </a:solidFill>
                <a:cs typeface="DejaVu Sans" charset="0"/>
              </a:rPr>
              <a:t> Le projet de loi portant la nouvelle organisation territoriale de la République définit les Maisons de services au public dans son article 26</a:t>
            </a:r>
            <a:endParaRPr lang="fr-FR">
              <a:cs typeface="DejaVu Sans" charset="0"/>
            </a:endParaRPr>
          </a:p>
        </p:txBody>
      </p:sp>
      <p:sp>
        <p:nvSpPr>
          <p:cNvPr id="209927" name="CustomShape 7"/>
          <p:cNvSpPr>
            <a:spLocks noChangeArrowheads="1"/>
          </p:cNvSpPr>
          <p:nvPr/>
        </p:nvSpPr>
        <p:spPr bwMode="auto">
          <a:xfrm>
            <a:off x="865188" y="3067050"/>
            <a:ext cx="5957887" cy="471488"/>
          </a:xfrm>
          <a:prstGeom prst="roundRect">
            <a:avLst>
              <a:gd name="adj" fmla="val 16667"/>
            </a:avLst>
          </a:prstGeom>
          <a:solidFill>
            <a:srgbClr val="9BBB59"/>
          </a:solidFill>
          <a:ln w="25560">
            <a:solidFill>
              <a:srgbClr val="FFFFFF"/>
            </a:solidFill>
            <a:round/>
            <a:headEnd/>
            <a:tailEnd/>
          </a:ln>
        </p:spPr>
        <p:txBody>
          <a:bodyPr lIns="225360" tIns="23040" rIns="225360" bIns="23040" anchor="ctr"/>
          <a:lstStyle/>
          <a:p>
            <a:pPr algn="ctr">
              <a:lnSpc>
                <a:spcPct val="90000"/>
              </a:lnSpc>
            </a:pPr>
            <a:r>
              <a:rPr lang="fr-FR" sz="2000" b="1">
                <a:solidFill>
                  <a:srgbClr val="FFFFFF"/>
                </a:solidFill>
                <a:cs typeface="DejaVu Sans" charset="0"/>
              </a:rPr>
              <a:t>SECURISER</a:t>
            </a:r>
            <a:endParaRPr lang="fr-FR">
              <a:cs typeface="DejaVu Sans" charset="0"/>
            </a:endParaRPr>
          </a:p>
        </p:txBody>
      </p:sp>
      <p:sp>
        <p:nvSpPr>
          <p:cNvPr id="209928" name="CustomShape 8"/>
          <p:cNvSpPr>
            <a:spLocks noChangeArrowheads="1"/>
          </p:cNvSpPr>
          <p:nvPr/>
        </p:nvSpPr>
        <p:spPr bwMode="auto">
          <a:xfrm>
            <a:off x="439738" y="4943475"/>
            <a:ext cx="8512175" cy="1209675"/>
          </a:xfrm>
          <a:prstGeom prst="rect">
            <a:avLst/>
          </a:prstGeom>
          <a:solidFill>
            <a:srgbClr val="FFFFFF"/>
          </a:solidFill>
          <a:ln w="25560">
            <a:solidFill>
              <a:srgbClr val="8064A2"/>
            </a:solidFill>
            <a:round/>
            <a:headEnd/>
            <a:tailEnd/>
          </a:ln>
        </p:spPr>
        <p:txBody>
          <a:bodyPr lIns="660600" tIns="333360" rIns="660600" bIns="99720"/>
          <a:lstStyle/>
          <a:p>
            <a:pPr lvl="1">
              <a:lnSpc>
                <a:spcPct val="90000"/>
              </a:lnSpc>
              <a:buFont typeface="StarSymbol" charset="0"/>
              <a:buChar char="l"/>
            </a:pPr>
            <a:r>
              <a:rPr lang="fr-FR" sz="1400">
                <a:solidFill>
                  <a:srgbClr val="000000"/>
                </a:solidFill>
                <a:cs typeface="DejaVu Sans" charset="0"/>
              </a:rPr>
              <a:t> Objectif gouvernemental de 1000 MSAP à l’horizon 2017</a:t>
            </a:r>
            <a:endParaRPr lang="fr-FR">
              <a:cs typeface="DejaVu Sans" charset="0"/>
            </a:endParaRPr>
          </a:p>
          <a:p>
            <a:pPr lvl="1">
              <a:lnSpc>
                <a:spcPct val="90000"/>
              </a:lnSpc>
              <a:buFont typeface="StarSymbol" charset="0"/>
              <a:buChar char="l"/>
            </a:pPr>
            <a:r>
              <a:rPr lang="fr-FR" sz="1400">
                <a:solidFill>
                  <a:srgbClr val="000000"/>
                </a:solidFill>
                <a:cs typeface="DejaVu Sans" charset="0"/>
              </a:rPr>
              <a:t> Animation du réseau confiée à la Caisse des dépôts : mise en place d’un site collaboratif, d’une charte graphique pour les Maisons, rencontres locales avec le réseau, mise en place de chantiers thématiques et d’outils de reporting</a:t>
            </a:r>
            <a:endParaRPr lang="fr-FR">
              <a:cs typeface="DejaVu Sans" charset="0"/>
            </a:endParaRPr>
          </a:p>
        </p:txBody>
      </p:sp>
      <p:sp>
        <p:nvSpPr>
          <p:cNvPr id="209929" name="CustomShape 9"/>
          <p:cNvSpPr>
            <a:spLocks noChangeArrowheads="1"/>
          </p:cNvSpPr>
          <p:nvPr/>
        </p:nvSpPr>
        <p:spPr bwMode="auto">
          <a:xfrm>
            <a:off x="863600" y="4784725"/>
            <a:ext cx="5959475" cy="471488"/>
          </a:xfrm>
          <a:prstGeom prst="roundRect">
            <a:avLst>
              <a:gd name="adj" fmla="val 16667"/>
            </a:avLst>
          </a:prstGeom>
          <a:solidFill>
            <a:srgbClr val="8064A2"/>
          </a:solidFill>
          <a:ln w="25560">
            <a:solidFill>
              <a:srgbClr val="FFFFFF"/>
            </a:solidFill>
            <a:round/>
            <a:headEnd/>
            <a:tailEnd/>
          </a:ln>
        </p:spPr>
        <p:txBody>
          <a:bodyPr lIns="225360" tIns="23040" rIns="225360" bIns="23040" anchor="ctr"/>
          <a:lstStyle/>
          <a:p>
            <a:pPr algn="ctr">
              <a:lnSpc>
                <a:spcPct val="90000"/>
              </a:lnSpc>
            </a:pPr>
            <a:r>
              <a:rPr lang="fr-FR" b="1">
                <a:solidFill>
                  <a:srgbClr val="FFFFFF"/>
                </a:solidFill>
                <a:cs typeface="DejaVu Sans" charset="0"/>
              </a:rPr>
              <a:t>DEVELOPPER</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SOMMAIRE</a:t>
            </a:r>
            <a:endParaRPr lang="fr-FR">
              <a:cs typeface="DejaVu Sans" charset="0"/>
            </a:endParaRPr>
          </a:p>
        </p:txBody>
      </p:sp>
      <p:sp>
        <p:nvSpPr>
          <p:cNvPr id="189442"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189443" name="CustomShape 3"/>
          <p:cNvSpPr>
            <a:spLocks noChangeArrowheads="1"/>
          </p:cNvSpPr>
          <p:nvPr/>
        </p:nvSpPr>
        <p:spPr bwMode="auto">
          <a:xfrm>
            <a:off x="576263" y="1422400"/>
            <a:ext cx="8102600" cy="4308475"/>
          </a:xfrm>
          <a:prstGeom prst="rect">
            <a:avLst/>
          </a:prstGeom>
          <a:noFill/>
          <a:ln w="9525">
            <a:noFill/>
            <a:miter lim="800000"/>
            <a:headEnd/>
            <a:tailEnd/>
          </a:ln>
        </p:spPr>
        <p:txBody>
          <a:bodyPr lIns="0" tIns="0" rIns="0" bIns="0"/>
          <a:lstStyle/>
          <a:p>
            <a:pPr lvl="2">
              <a:buFont typeface="Arial" charset="0"/>
              <a:buChar char="•"/>
            </a:pPr>
            <a:r>
              <a:rPr lang="fr-FR" sz="1600" b="1">
                <a:solidFill>
                  <a:srgbClr val="00ACF2"/>
                </a:solidFill>
                <a:latin typeface="Calibri" pitchFamily="34" charset="0"/>
                <a:cs typeface="DejaVu Sans" charset="0"/>
              </a:rPr>
              <a:t>Une maison de services au public, c’est quoi ?</a:t>
            </a:r>
            <a:endParaRPr lang="fr-FR">
              <a:cs typeface="DejaVu Sans" charset="0"/>
            </a:endParaRPr>
          </a:p>
          <a:p>
            <a:pPr lvl="3">
              <a:buFont typeface="Arial" charset="0"/>
              <a:buChar char="•"/>
            </a:pPr>
            <a:r>
              <a:rPr lang="fr-FR" sz="1600" b="1">
                <a:solidFill>
                  <a:srgbClr val="0A3B93"/>
                </a:solidFill>
                <a:latin typeface="Calibri" pitchFamily="34" charset="0"/>
                <a:cs typeface="DejaVu Sans" charset="0"/>
              </a:rPr>
              <a:t>Un outil au service des politiques publiques locales</a:t>
            </a:r>
            <a:endParaRPr lang="fr-FR">
              <a:cs typeface="DejaVu Sans" charset="0"/>
            </a:endParaRPr>
          </a:p>
          <a:p>
            <a:pPr lvl="3">
              <a:buFont typeface="Arial" charset="0"/>
              <a:buChar char="•"/>
            </a:pPr>
            <a:r>
              <a:rPr lang="fr-FR" sz="1600" b="1">
                <a:solidFill>
                  <a:srgbClr val="0A3B93"/>
                </a:solidFill>
                <a:latin typeface="Calibri" pitchFamily="34" charset="0"/>
                <a:cs typeface="DejaVu Sans" charset="0"/>
              </a:rPr>
              <a:t>Missions, fonctions et positionnements</a:t>
            </a:r>
            <a:endParaRPr lang="fr-FR">
              <a:cs typeface="DejaVu Sans" charset="0"/>
            </a:endParaRPr>
          </a:p>
          <a:p>
            <a:pPr lvl="3">
              <a:buFont typeface="Arial" charset="0"/>
              <a:buChar char="•"/>
            </a:pPr>
            <a:r>
              <a:rPr lang="fr-FR" sz="1600" b="1">
                <a:solidFill>
                  <a:srgbClr val="0A3B93"/>
                </a:solidFill>
                <a:latin typeface="Calibri" pitchFamily="34" charset="0"/>
                <a:cs typeface="DejaVu Sans" charset="0"/>
              </a:rPr>
              <a:t>Quelques chiffres</a:t>
            </a:r>
            <a:endParaRPr lang="fr-FR">
              <a:cs typeface="DejaVu Sans" charset="0"/>
            </a:endParaRPr>
          </a:p>
          <a:p>
            <a:pPr>
              <a:buFont typeface="Arial" charset="0"/>
              <a:buChar char="•"/>
            </a:pPr>
            <a:r>
              <a:rPr lang="fr-FR" sz="1600" b="1">
                <a:solidFill>
                  <a:srgbClr val="00ACF2"/>
                </a:solidFill>
                <a:latin typeface="Calibri" pitchFamily="34" charset="0"/>
                <a:ea typeface="ＭＳ Ｐゴシック" pitchFamily="34" charset="-128"/>
                <a:cs typeface="DejaVu Sans" charset="0"/>
              </a:rPr>
              <a:t>L’accessibilité aux services aujourd’hui et demain</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Maillage territorial actuel</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Perspectives de développement</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Modalités de mise en place</a:t>
            </a:r>
            <a:endParaRPr lang="fr-FR">
              <a:cs typeface="DejaVu Sans" charset="0"/>
            </a:endParaRPr>
          </a:p>
          <a:p>
            <a:pPr>
              <a:buFont typeface="Arial" charset="0"/>
              <a:buChar char="•"/>
            </a:pPr>
            <a:r>
              <a:rPr lang="fr-FR" sz="1600" b="1">
                <a:solidFill>
                  <a:srgbClr val="00ACF2"/>
                </a:solidFill>
                <a:latin typeface="Calibri" pitchFamily="34" charset="0"/>
                <a:ea typeface="ＭＳ Ｐゴシック" pitchFamily="34" charset="-128"/>
                <a:cs typeface="DejaVu Sans" charset="0"/>
              </a:rPr>
              <a:t>La politique d’accessibilité aux services publics</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Les enjeux</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Les acteurs</a:t>
            </a:r>
            <a:endParaRPr lang="fr-FR">
              <a:cs typeface="DejaVu Sans" charset="0"/>
            </a:endParaRPr>
          </a:p>
          <a:p>
            <a:pPr lvl="3">
              <a:buFont typeface="Arial" charset="0"/>
              <a:buChar char="•"/>
            </a:pPr>
            <a:r>
              <a:rPr lang="fr-FR" sz="1600" b="1">
                <a:solidFill>
                  <a:srgbClr val="0A3B93"/>
                </a:solidFill>
                <a:latin typeface="Calibri" pitchFamily="34" charset="0"/>
                <a:ea typeface="ＭＳ Ｐゴシック" pitchFamily="34" charset="-128"/>
                <a:cs typeface="DejaVu Sans" charset="0"/>
              </a:rPr>
              <a:t>Le rôle de l’Etat</a:t>
            </a:r>
            <a:endParaRPr lang="fr-FR">
              <a:cs typeface="DejaVu Sans" charset="0"/>
            </a:endParaRPr>
          </a:p>
          <a:p>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CustomShape 1"/>
          <p:cNvSpPr/>
          <p:nvPr/>
        </p:nvSpPr>
        <p:spPr>
          <a:xfrm>
            <a:off x="457200" y="1471613"/>
            <a:ext cx="8478838" cy="4611687"/>
          </a:xfrm>
          <a:prstGeom prst="swooshArrow">
            <a:avLst>
              <a:gd name="adj1" fmla="val 25000"/>
              <a:gd name="adj2" fmla="val 25000"/>
            </a:avLst>
          </a:prstGeom>
          <a:solidFill>
            <a:srgbClr val="CFE2EA"/>
          </a:solidFill>
          <a:ln>
            <a:noFill/>
          </a:ln>
        </p:spPr>
      </p:sp>
      <p:sp>
        <p:nvSpPr>
          <p:cNvPr id="210946" name="CustomShape 2"/>
          <p:cNvSpPr>
            <a:spLocks noChangeArrowheads="1"/>
          </p:cNvSpPr>
          <p:nvPr/>
        </p:nvSpPr>
        <p:spPr bwMode="auto">
          <a:xfrm>
            <a:off x="1374775" y="4808538"/>
            <a:ext cx="190500" cy="188912"/>
          </a:xfrm>
          <a:prstGeom prst="ellipse">
            <a:avLst/>
          </a:prstGeom>
          <a:solidFill>
            <a:srgbClr val="4BACC6"/>
          </a:solidFill>
          <a:ln w="25560">
            <a:solidFill>
              <a:srgbClr val="FFFFFF"/>
            </a:solidFill>
            <a:round/>
            <a:headEnd/>
            <a:tailEnd/>
          </a:ln>
        </p:spPr>
        <p:txBody>
          <a:bodyPr/>
          <a:lstStyle/>
          <a:p>
            <a:endParaRPr lang="fr-FR"/>
          </a:p>
        </p:txBody>
      </p:sp>
      <p:sp>
        <p:nvSpPr>
          <p:cNvPr id="210947" name="CustomShape 3"/>
          <p:cNvSpPr>
            <a:spLocks noChangeArrowheads="1"/>
          </p:cNvSpPr>
          <p:nvPr/>
        </p:nvSpPr>
        <p:spPr bwMode="auto">
          <a:xfrm>
            <a:off x="1600200" y="4865688"/>
            <a:ext cx="1414463" cy="1230312"/>
          </a:xfrm>
          <a:prstGeom prst="rect">
            <a:avLst/>
          </a:prstGeom>
          <a:noFill/>
          <a:ln w="9525">
            <a:noFill/>
            <a:miter lim="800000"/>
            <a:headEnd/>
            <a:tailEnd/>
          </a:ln>
        </p:spPr>
        <p:txBody>
          <a:bodyPr lIns="100800" tIns="0" rIns="0" bIns="0"/>
          <a:lstStyle/>
          <a:p>
            <a:pPr algn="ctr">
              <a:lnSpc>
                <a:spcPct val="90000"/>
              </a:lnSpc>
            </a:pPr>
            <a:r>
              <a:rPr lang="fr-FR" sz="1500" b="1">
                <a:solidFill>
                  <a:srgbClr val="000000"/>
                </a:solidFill>
                <a:latin typeface="Aharoni" pitchFamily="2" charset="-79"/>
                <a:cs typeface="DejaVu Sans" charset="0"/>
              </a:rPr>
              <a:t>CONVENTION LOCALE</a:t>
            </a:r>
            <a:endParaRPr lang="fr-FR">
              <a:cs typeface="DejaVu Sans" charset="0"/>
            </a:endParaRPr>
          </a:p>
        </p:txBody>
      </p:sp>
      <p:sp>
        <p:nvSpPr>
          <p:cNvPr id="210948" name="CustomShape 4"/>
          <p:cNvSpPr>
            <a:spLocks noChangeArrowheads="1"/>
          </p:cNvSpPr>
          <p:nvPr/>
        </p:nvSpPr>
        <p:spPr bwMode="auto">
          <a:xfrm>
            <a:off x="2719388" y="3835400"/>
            <a:ext cx="330200" cy="330200"/>
          </a:xfrm>
          <a:prstGeom prst="ellipse">
            <a:avLst/>
          </a:prstGeom>
          <a:solidFill>
            <a:srgbClr val="6ABFA6"/>
          </a:solidFill>
          <a:ln w="25560">
            <a:solidFill>
              <a:srgbClr val="FFFFFF"/>
            </a:solidFill>
            <a:round/>
            <a:headEnd/>
            <a:tailEnd/>
          </a:ln>
        </p:spPr>
        <p:txBody>
          <a:bodyPr/>
          <a:lstStyle/>
          <a:p>
            <a:endParaRPr lang="fr-FR"/>
          </a:p>
        </p:txBody>
      </p:sp>
      <p:sp>
        <p:nvSpPr>
          <p:cNvPr id="210949" name="CustomShape 5"/>
          <p:cNvSpPr>
            <a:spLocks noChangeArrowheads="1"/>
          </p:cNvSpPr>
          <p:nvPr/>
        </p:nvSpPr>
        <p:spPr bwMode="auto">
          <a:xfrm>
            <a:off x="3076575" y="4140200"/>
            <a:ext cx="1738313" cy="2363788"/>
          </a:xfrm>
          <a:prstGeom prst="rect">
            <a:avLst/>
          </a:prstGeom>
          <a:noFill/>
          <a:ln w="9525">
            <a:noFill/>
            <a:miter lim="800000"/>
            <a:headEnd/>
            <a:tailEnd/>
          </a:ln>
        </p:spPr>
        <p:txBody>
          <a:bodyPr lIns="175320" tIns="0" rIns="0" bIns="0"/>
          <a:lstStyle/>
          <a:p>
            <a:pPr algn="ctr">
              <a:lnSpc>
                <a:spcPct val="90000"/>
              </a:lnSpc>
            </a:pPr>
            <a:r>
              <a:rPr lang="fr-FR" sz="1500" b="1">
                <a:solidFill>
                  <a:srgbClr val="000000"/>
                </a:solidFill>
                <a:latin typeface="Aharoni" pitchFamily="2" charset="-79"/>
                <a:cs typeface="DejaVu Sans" charset="0"/>
              </a:rPr>
              <a:t>CONTROLE PAR LE PREFET DE DEPARTEMENT DU RESPECT PAR LA CONVENTION DU CAHIER DES CHARGES</a:t>
            </a:r>
            <a:endParaRPr lang="fr-FR">
              <a:cs typeface="DejaVu Sans" charset="0"/>
            </a:endParaRPr>
          </a:p>
        </p:txBody>
      </p:sp>
      <p:sp>
        <p:nvSpPr>
          <p:cNvPr id="210950" name="CustomShape 6"/>
          <p:cNvSpPr>
            <a:spLocks noChangeArrowheads="1"/>
          </p:cNvSpPr>
          <p:nvPr/>
        </p:nvSpPr>
        <p:spPr bwMode="auto">
          <a:xfrm>
            <a:off x="4437063" y="2947988"/>
            <a:ext cx="438150" cy="438150"/>
          </a:xfrm>
          <a:prstGeom prst="ellipse">
            <a:avLst/>
          </a:prstGeom>
          <a:solidFill>
            <a:srgbClr val="86BB90"/>
          </a:solidFill>
          <a:ln w="25560">
            <a:solidFill>
              <a:srgbClr val="FFFFFF"/>
            </a:solidFill>
            <a:round/>
            <a:headEnd/>
            <a:tailEnd/>
          </a:ln>
        </p:spPr>
        <p:txBody>
          <a:bodyPr/>
          <a:lstStyle/>
          <a:p>
            <a:endParaRPr lang="fr-FR"/>
          </a:p>
        </p:txBody>
      </p:sp>
      <p:sp>
        <p:nvSpPr>
          <p:cNvPr id="210951" name="CustomShape 7"/>
          <p:cNvSpPr>
            <a:spLocks noChangeArrowheads="1"/>
          </p:cNvSpPr>
          <p:nvPr/>
        </p:nvSpPr>
        <p:spPr bwMode="auto">
          <a:xfrm>
            <a:off x="4256088" y="2170113"/>
            <a:ext cx="1736725" cy="3195637"/>
          </a:xfrm>
          <a:prstGeom prst="rect">
            <a:avLst/>
          </a:prstGeom>
          <a:noFill/>
          <a:ln w="9525">
            <a:noFill/>
            <a:miter lim="800000"/>
            <a:headEnd/>
            <a:tailEnd/>
          </a:ln>
        </p:spPr>
        <p:txBody>
          <a:bodyPr lIns="232560" tIns="0" rIns="0" bIns="0"/>
          <a:lstStyle/>
          <a:p>
            <a:pPr algn="ctr">
              <a:lnSpc>
                <a:spcPct val="90000"/>
              </a:lnSpc>
            </a:pPr>
            <a:r>
              <a:rPr lang="fr-FR" sz="1500" b="1">
                <a:solidFill>
                  <a:srgbClr val="000000"/>
                </a:solidFill>
                <a:latin typeface="Aharoni" pitchFamily="2" charset="-79"/>
                <a:cs typeface="DejaVu Sans" charset="0"/>
              </a:rPr>
              <a:t>LABELLISATION PAR LE PREFET</a:t>
            </a:r>
            <a:endParaRPr lang="fr-FR">
              <a:cs typeface="DejaVu Sans" charset="0"/>
            </a:endParaRPr>
          </a:p>
        </p:txBody>
      </p:sp>
      <p:sp>
        <p:nvSpPr>
          <p:cNvPr id="210952" name="CustomShape 8"/>
          <p:cNvSpPr>
            <a:spLocks noChangeArrowheads="1"/>
          </p:cNvSpPr>
          <p:nvPr/>
        </p:nvSpPr>
        <p:spPr bwMode="auto">
          <a:xfrm>
            <a:off x="6307138" y="2362200"/>
            <a:ext cx="587375" cy="585788"/>
          </a:xfrm>
          <a:prstGeom prst="ellipse">
            <a:avLst/>
          </a:prstGeom>
          <a:solidFill>
            <a:srgbClr val="A8B9A0"/>
          </a:solidFill>
          <a:ln w="25560">
            <a:solidFill>
              <a:srgbClr val="FFFFFF"/>
            </a:solidFill>
            <a:round/>
            <a:headEnd/>
            <a:tailEnd/>
          </a:ln>
        </p:spPr>
        <p:txBody>
          <a:bodyPr/>
          <a:lstStyle/>
          <a:p>
            <a:endParaRPr lang="fr-FR"/>
          </a:p>
        </p:txBody>
      </p:sp>
      <p:sp>
        <p:nvSpPr>
          <p:cNvPr id="210953" name="CustomShape 9"/>
          <p:cNvSpPr>
            <a:spLocks noChangeArrowheads="1"/>
          </p:cNvSpPr>
          <p:nvPr/>
        </p:nvSpPr>
        <p:spPr bwMode="auto">
          <a:xfrm>
            <a:off x="6678613" y="2393950"/>
            <a:ext cx="1736725" cy="3706813"/>
          </a:xfrm>
          <a:prstGeom prst="rect">
            <a:avLst/>
          </a:prstGeom>
          <a:noFill/>
          <a:ln w="9525">
            <a:noFill/>
            <a:miter lim="800000"/>
            <a:headEnd/>
            <a:tailEnd/>
          </a:ln>
        </p:spPr>
        <p:txBody>
          <a:bodyPr lIns="311400" tIns="0" rIns="0" bIns="0"/>
          <a:lstStyle/>
          <a:p>
            <a:pPr algn="ctr">
              <a:lnSpc>
                <a:spcPct val="90000"/>
              </a:lnSpc>
            </a:pPr>
            <a:r>
              <a:rPr lang="fr-FR" sz="1500" b="1">
                <a:solidFill>
                  <a:srgbClr val="000000"/>
                </a:solidFill>
                <a:latin typeface="Aharoni" pitchFamily="2" charset="-79"/>
                <a:cs typeface="DejaVu Sans" charset="0"/>
              </a:rPr>
              <a:t>FINANCEMENTS DE L’ETAT</a:t>
            </a:r>
            <a:endParaRPr lang="fr-FR">
              <a:cs typeface="DejaVu Sans" charset="0"/>
            </a:endParaRPr>
          </a:p>
        </p:txBody>
      </p:sp>
      <p:sp>
        <p:nvSpPr>
          <p:cNvPr id="210954" name="CustomShape 10"/>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200" b="1">
                <a:solidFill>
                  <a:srgbClr val="0070C0"/>
                </a:solidFill>
                <a:cs typeface="DejaVu Sans" charset="0"/>
              </a:rPr>
              <a:t>L’Etat participe au financement de chaque maison de services au public</a:t>
            </a:r>
            <a:endParaRPr lang="fr-FR">
              <a:cs typeface="DejaVu Sans" charset="0"/>
            </a:endParaRPr>
          </a:p>
        </p:txBody>
      </p:sp>
      <p:sp>
        <p:nvSpPr>
          <p:cNvPr id="210955" name="CustomShape 1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10956" name="CustomShape 12"/>
          <p:cNvSpPr>
            <a:spLocks noChangeArrowheads="1"/>
          </p:cNvSpPr>
          <p:nvPr/>
        </p:nvSpPr>
        <p:spPr bwMode="auto">
          <a:xfrm>
            <a:off x="4927600" y="3868738"/>
            <a:ext cx="4216400" cy="2044700"/>
          </a:xfrm>
          <a:prstGeom prst="rect">
            <a:avLst/>
          </a:prstGeom>
          <a:solidFill>
            <a:srgbClr val="F79646"/>
          </a:solidFill>
          <a:ln w="38160">
            <a:solidFill>
              <a:srgbClr val="FFFFFF"/>
            </a:solidFill>
            <a:round/>
            <a:headEnd/>
            <a:tailEnd/>
          </a:ln>
        </p:spPr>
        <p:txBody>
          <a:bodyPr lIns="90000" tIns="45000" rIns="90000" bIns="45000"/>
          <a:lstStyle/>
          <a:p>
            <a:pPr>
              <a:lnSpc>
                <a:spcPts val="275"/>
              </a:lnSpc>
            </a:pPr>
            <a:r>
              <a:rPr lang="fr-FR" sz="1600" u="sng">
                <a:solidFill>
                  <a:srgbClr val="000000"/>
                </a:solidFill>
                <a:cs typeface="DejaVu Sans" charset="0"/>
              </a:rPr>
              <a:t>Financement des Maisons de services au public en 2015-2017 par l’Etat. </a:t>
            </a:r>
            <a:endParaRPr lang="fr-FR">
              <a:cs typeface="DejaVu Sans" charset="0"/>
            </a:endParaRPr>
          </a:p>
          <a:p>
            <a:pPr>
              <a:lnSpc>
                <a:spcPts val="275"/>
              </a:lnSpc>
              <a:buFont typeface="Arial" charset="0"/>
              <a:buChar char="•"/>
            </a:pPr>
            <a:r>
              <a:rPr lang="fr-FR" sz="1600">
                <a:solidFill>
                  <a:srgbClr val="000000"/>
                </a:solidFill>
                <a:cs typeface="DejaVu Sans" charset="0"/>
              </a:rPr>
              <a:t>Subvention annuelle correspondant à 25% du budget annuel de fonctionnement de chaque MSAP (entre un plancher de 10 000 euros et un plafond de 17 500 euros par MSAP)</a:t>
            </a:r>
            <a:endParaRPr lang="fr-FR">
              <a:cs typeface="DejaVu Sans" charset="0"/>
            </a:endParaRPr>
          </a:p>
        </p:txBody>
      </p:sp>
      <p:sp>
        <p:nvSpPr>
          <p:cNvPr id="210957" name="CustomShape 13"/>
          <p:cNvSpPr>
            <a:spLocks noChangeArrowheads="1"/>
          </p:cNvSpPr>
          <p:nvPr/>
        </p:nvSpPr>
        <p:spPr bwMode="auto">
          <a:xfrm>
            <a:off x="219075" y="1331913"/>
            <a:ext cx="3206750" cy="1766887"/>
          </a:xfrm>
          <a:prstGeom prst="rect">
            <a:avLst/>
          </a:prstGeom>
          <a:gradFill rotWithShape="0">
            <a:gsLst>
              <a:gs pos="0">
                <a:srgbClr val="000000"/>
              </a:gs>
              <a:gs pos="100000">
                <a:srgbClr val="000000"/>
              </a:gs>
            </a:gsLst>
            <a:lin ang="16200000"/>
          </a:gradFill>
          <a:ln w="9360">
            <a:solidFill>
              <a:srgbClr val="00A07C"/>
            </a:solidFill>
            <a:round/>
            <a:headEnd/>
            <a:tailEnd/>
          </a:ln>
        </p:spPr>
        <p:txBody>
          <a:bodyPr lIns="90000" tIns="45000" rIns="90000" bIns="45000"/>
          <a:lstStyle/>
          <a:p>
            <a:pPr>
              <a:lnSpc>
                <a:spcPts val="275"/>
              </a:lnSpc>
            </a:pPr>
            <a:r>
              <a:rPr lang="fr-FR" u="sng">
                <a:solidFill>
                  <a:srgbClr val="000000"/>
                </a:solidFill>
                <a:cs typeface="DejaVu Sans" charset="0"/>
              </a:rPr>
              <a:t>Rappel : 4 types de porteurs </a:t>
            </a:r>
            <a:r>
              <a:rPr lang="fr-FR">
                <a:solidFill>
                  <a:srgbClr val="000000"/>
                </a:solidFill>
                <a:cs typeface="DejaVu Sans" charset="0"/>
              </a:rPr>
              <a:t>:</a:t>
            </a:r>
            <a:endParaRPr lang="fr-FR">
              <a:cs typeface="DejaVu Sans" charset="0"/>
            </a:endParaRPr>
          </a:p>
          <a:p>
            <a:pPr>
              <a:lnSpc>
                <a:spcPts val="275"/>
              </a:lnSpc>
              <a:buFont typeface="StarSymbol" charset="0"/>
              <a:buChar char="-"/>
            </a:pPr>
            <a:r>
              <a:rPr lang="fr-FR">
                <a:solidFill>
                  <a:srgbClr val="000000"/>
                </a:solidFill>
                <a:cs typeface="DejaVu Sans" charset="0"/>
              </a:rPr>
              <a:t>Une collectivité locale </a:t>
            </a:r>
            <a:endParaRPr lang="fr-FR">
              <a:cs typeface="DejaVu Sans" charset="0"/>
            </a:endParaRPr>
          </a:p>
          <a:p>
            <a:pPr>
              <a:lnSpc>
                <a:spcPts val="275"/>
              </a:lnSpc>
              <a:buFont typeface="StarSymbol" charset="0"/>
              <a:buChar char="-"/>
            </a:pPr>
            <a:r>
              <a:rPr lang="fr-FR">
                <a:solidFill>
                  <a:srgbClr val="000000"/>
                </a:solidFill>
                <a:cs typeface="DejaVu Sans" charset="0"/>
              </a:rPr>
              <a:t>Une association </a:t>
            </a:r>
            <a:endParaRPr lang="fr-FR">
              <a:cs typeface="DejaVu Sans" charset="0"/>
            </a:endParaRPr>
          </a:p>
          <a:p>
            <a:pPr>
              <a:lnSpc>
                <a:spcPts val="275"/>
              </a:lnSpc>
              <a:buFont typeface="StarSymbol" charset="0"/>
              <a:buChar char="-"/>
            </a:pPr>
            <a:r>
              <a:rPr lang="fr-FR">
                <a:solidFill>
                  <a:srgbClr val="000000"/>
                </a:solidFill>
                <a:cs typeface="DejaVu Sans" charset="0"/>
              </a:rPr>
              <a:t>Un GIP</a:t>
            </a:r>
            <a:endParaRPr lang="fr-FR">
              <a:cs typeface="DejaVu Sans" charset="0"/>
            </a:endParaRPr>
          </a:p>
          <a:p>
            <a:pPr>
              <a:lnSpc>
                <a:spcPts val="275"/>
              </a:lnSpc>
              <a:buFont typeface="StarSymbol" charset="0"/>
              <a:buChar char="-"/>
            </a:pPr>
            <a:r>
              <a:rPr lang="fr-FR">
                <a:solidFill>
                  <a:srgbClr val="000000"/>
                </a:solidFill>
                <a:cs typeface="DejaVu Sans" charset="0"/>
              </a:rPr>
              <a:t>Un opérateur (exemple : la Poste)</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6"/>
          <p:cNvPicPr>
            <a:picLocks noChangeAspect="1" noChangeArrowheads="1"/>
          </p:cNvPicPr>
          <p:nvPr/>
        </p:nvPicPr>
        <p:blipFill>
          <a:blip r:embed="rId3"/>
          <a:srcRect t="18875" b="25548"/>
          <a:stretch>
            <a:fillRect/>
          </a:stretch>
        </p:blipFill>
        <p:spPr bwMode="auto">
          <a:xfrm>
            <a:off x="107950" y="115888"/>
            <a:ext cx="8550275" cy="6705600"/>
          </a:xfrm>
          <a:prstGeom prst="rect">
            <a:avLst/>
          </a:prstGeom>
          <a:noFill/>
          <a:ln w="9525">
            <a:noFill/>
            <a:miter lim="800000"/>
            <a:headEnd/>
            <a:tailEnd/>
          </a:ln>
        </p:spPr>
      </p:pic>
      <p:sp>
        <p:nvSpPr>
          <p:cNvPr id="211970" name="CustomShape 1"/>
          <p:cNvSpPr>
            <a:spLocks noChangeArrowheads="1"/>
          </p:cNvSpPr>
          <p:nvPr/>
        </p:nvSpPr>
        <p:spPr bwMode="auto">
          <a:xfrm rot="-5400000">
            <a:off x="2948781" y="1905794"/>
            <a:ext cx="1347788" cy="1123950"/>
          </a:xfrm>
          <a:prstGeom prst="rect">
            <a:avLst/>
          </a:prstGeom>
          <a:noFill/>
          <a:ln w="25560">
            <a:solidFill>
              <a:srgbClr val="002060"/>
            </a:solidFill>
            <a:round/>
            <a:headEnd/>
            <a:tailEnd/>
          </a:ln>
        </p:spPr>
        <p:txBody>
          <a:bodyPr/>
          <a:lstStyle/>
          <a:p>
            <a:endParaRPr lang="fr-FR"/>
          </a:p>
        </p:txBody>
      </p:sp>
      <p:sp>
        <p:nvSpPr>
          <p:cNvPr id="211971" name="CustomShape 2"/>
          <p:cNvSpPr>
            <a:spLocks noChangeArrowheads="1"/>
          </p:cNvSpPr>
          <p:nvPr/>
        </p:nvSpPr>
        <p:spPr bwMode="auto">
          <a:xfrm>
            <a:off x="2414588" y="276225"/>
            <a:ext cx="1889125" cy="1555750"/>
          </a:xfrm>
          <a:prstGeom prst="rect">
            <a:avLst/>
          </a:prstGeom>
          <a:gradFill rotWithShape="0">
            <a:gsLst>
              <a:gs pos="0">
                <a:srgbClr val="DEEFFF"/>
              </a:gs>
              <a:gs pos="50000">
                <a:srgbClr val="95D0FF"/>
              </a:gs>
              <a:gs pos="100000">
                <a:srgbClr val="DEEFFF"/>
              </a:gs>
            </a:gsLst>
            <a:lin ang="8100000"/>
          </a:gradFill>
          <a:ln w="9525">
            <a:noFill/>
            <a:miter lim="800000"/>
            <a:headEnd/>
            <a:tailEnd/>
          </a:ln>
        </p:spPr>
        <p:txBody>
          <a:bodyPr lIns="171000" tIns="171000" rIns="171000" bIns="171000" anchor="ctr"/>
          <a:lstStyle/>
          <a:p>
            <a:pPr algn="ctr">
              <a:lnSpc>
                <a:spcPct val="90000"/>
              </a:lnSpc>
            </a:pPr>
            <a:r>
              <a:rPr lang="fr-FR" sz="1400">
                <a:solidFill>
                  <a:srgbClr val="000000"/>
                </a:solidFill>
                <a:cs typeface="DejaVu Sans" charset="0"/>
              </a:rPr>
              <a:t>CGET</a:t>
            </a:r>
            <a:endParaRPr lang="fr-FR">
              <a:cs typeface="DejaVu Sans" charset="0"/>
            </a:endParaRPr>
          </a:p>
          <a:p>
            <a:pPr algn="ctr">
              <a:lnSpc>
                <a:spcPct val="90000"/>
              </a:lnSpc>
            </a:pPr>
            <a:endParaRPr lang="fr-FR">
              <a:cs typeface="DejaVu Sans" charset="0"/>
            </a:endParaRPr>
          </a:p>
          <a:p>
            <a:pPr algn="ctr">
              <a:lnSpc>
                <a:spcPct val="90000"/>
              </a:lnSpc>
            </a:pPr>
            <a:r>
              <a:rPr lang="fr-FR" sz="1400">
                <a:solidFill>
                  <a:srgbClr val="000000"/>
                </a:solidFill>
                <a:cs typeface="DejaVu Sans" charset="0"/>
              </a:rPr>
              <a:t>Mission accessibilité des services au public</a:t>
            </a:r>
            <a:endParaRPr lang="fr-FR">
              <a:cs typeface="DejaVu Sans" charset="0"/>
            </a:endParaRPr>
          </a:p>
          <a:p>
            <a:pPr algn="ctr">
              <a:lnSpc>
                <a:spcPct val="90000"/>
              </a:lnSpc>
            </a:pPr>
            <a:endParaRPr lang="fr-FR">
              <a:cs typeface="DejaVu Sans" charset="0"/>
            </a:endParaRPr>
          </a:p>
        </p:txBody>
      </p:sp>
      <p:sp>
        <p:nvSpPr>
          <p:cNvPr id="211972" name="CustomShape 3"/>
          <p:cNvSpPr>
            <a:spLocks noChangeArrowheads="1"/>
          </p:cNvSpPr>
          <p:nvPr/>
        </p:nvSpPr>
        <p:spPr bwMode="auto">
          <a:xfrm>
            <a:off x="5376863" y="3695700"/>
            <a:ext cx="582612" cy="42863"/>
          </a:xfrm>
          <a:prstGeom prst="rect">
            <a:avLst/>
          </a:prstGeom>
          <a:noFill/>
          <a:ln w="25560">
            <a:solidFill>
              <a:srgbClr val="002060"/>
            </a:solidFill>
            <a:round/>
            <a:headEnd/>
            <a:tailEnd/>
          </a:ln>
        </p:spPr>
        <p:txBody>
          <a:bodyPr/>
          <a:lstStyle/>
          <a:p>
            <a:endParaRPr lang="fr-FR"/>
          </a:p>
        </p:txBody>
      </p:sp>
      <p:sp>
        <p:nvSpPr>
          <p:cNvPr id="211973" name="CustomShape 4"/>
          <p:cNvSpPr>
            <a:spLocks noChangeArrowheads="1"/>
          </p:cNvSpPr>
          <p:nvPr/>
        </p:nvSpPr>
        <p:spPr bwMode="auto">
          <a:xfrm>
            <a:off x="5959475" y="2960688"/>
            <a:ext cx="1925638" cy="1516062"/>
          </a:xfrm>
          <a:prstGeom prst="rect">
            <a:avLst/>
          </a:prstGeom>
          <a:gradFill rotWithShape="0">
            <a:gsLst>
              <a:gs pos="0">
                <a:srgbClr val="E4EBFD"/>
              </a:gs>
              <a:gs pos="50000">
                <a:srgbClr val="A3B2F4"/>
              </a:gs>
              <a:gs pos="100000">
                <a:srgbClr val="E4EBFD"/>
              </a:gs>
            </a:gsLst>
            <a:lin ang="16200000"/>
          </a:gradFill>
          <a:ln w="9525">
            <a:noFill/>
            <a:miter lim="800000"/>
            <a:headEnd/>
            <a:tailEnd/>
          </a:ln>
        </p:spPr>
        <p:txBody>
          <a:bodyPr lIns="171000" tIns="171000" rIns="171000" bIns="171000" anchor="ctr"/>
          <a:lstStyle/>
          <a:p>
            <a:pPr algn="ctr">
              <a:lnSpc>
                <a:spcPct val="90000"/>
              </a:lnSpc>
            </a:pPr>
            <a:r>
              <a:rPr lang="fr-FR" sz="1600">
                <a:solidFill>
                  <a:srgbClr val="000000"/>
                </a:solidFill>
                <a:cs typeface="DejaVu Sans" charset="0"/>
              </a:rPr>
              <a:t>Collectivités</a:t>
            </a:r>
            <a:endParaRPr lang="fr-FR">
              <a:cs typeface="DejaVu Sans" charset="0"/>
            </a:endParaRPr>
          </a:p>
        </p:txBody>
      </p:sp>
      <p:sp>
        <p:nvSpPr>
          <p:cNvPr id="211974" name="CustomShape 5"/>
          <p:cNvSpPr>
            <a:spLocks noChangeArrowheads="1"/>
          </p:cNvSpPr>
          <p:nvPr/>
        </p:nvSpPr>
        <p:spPr bwMode="auto">
          <a:xfrm rot="5400000">
            <a:off x="4184650" y="4676775"/>
            <a:ext cx="457200" cy="57150"/>
          </a:xfrm>
          <a:prstGeom prst="rect">
            <a:avLst/>
          </a:prstGeom>
          <a:noFill/>
          <a:ln w="25560">
            <a:solidFill>
              <a:srgbClr val="002060"/>
            </a:solidFill>
            <a:round/>
            <a:headEnd/>
            <a:tailEnd/>
          </a:ln>
        </p:spPr>
        <p:txBody>
          <a:bodyPr/>
          <a:lstStyle/>
          <a:p>
            <a:endParaRPr lang="fr-FR"/>
          </a:p>
        </p:txBody>
      </p:sp>
      <p:sp>
        <p:nvSpPr>
          <p:cNvPr id="211975" name="CustomShape 6"/>
          <p:cNvSpPr>
            <a:spLocks noChangeArrowheads="1"/>
          </p:cNvSpPr>
          <p:nvPr/>
        </p:nvSpPr>
        <p:spPr bwMode="auto">
          <a:xfrm>
            <a:off x="3449638" y="4935538"/>
            <a:ext cx="1925637" cy="1517650"/>
          </a:xfrm>
          <a:prstGeom prst="rect">
            <a:avLst/>
          </a:prstGeom>
          <a:gradFill rotWithShape="0">
            <a:gsLst>
              <a:gs pos="0">
                <a:srgbClr val="EBE8F6"/>
              </a:gs>
              <a:gs pos="50000">
                <a:srgbClr val="B0ADDD"/>
              </a:gs>
              <a:gs pos="100000">
                <a:srgbClr val="EBE8F6"/>
              </a:gs>
            </a:gsLst>
            <a:lin ang="16200000"/>
          </a:gradFill>
          <a:ln w="9525">
            <a:noFill/>
            <a:miter lim="800000"/>
            <a:headEnd/>
            <a:tailEnd/>
          </a:ln>
        </p:spPr>
        <p:txBody>
          <a:bodyPr lIns="171000" tIns="171000" rIns="171000" bIns="171000" anchor="ctr"/>
          <a:lstStyle/>
          <a:p>
            <a:pPr algn="ctr">
              <a:lnSpc>
                <a:spcPct val="90000"/>
              </a:lnSpc>
            </a:pPr>
            <a:r>
              <a:rPr lang="fr-FR" sz="1600">
                <a:solidFill>
                  <a:srgbClr val="000000"/>
                </a:solidFill>
                <a:cs typeface="DejaVu Sans" charset="0"/>
              </a:rPr>
              <a:t>Opérateurs</a:t>
            </a:r>
            <a:endParaRPr lang="fr-FR">
              <a:cs typeface="DejaVu Sans" charset="0"/>
            </a:endParaRPr>
          </a:p>
        </p:txBody>
      </p:sp>
      <p:sp>
        <p:nvSpPr>
          <p:cNvPr id="211976" name="CustomShape 7"/>
          <p:cNvSpPr>
            <a:spLocks noChangeArrowheads="1"/>
          </p:cNvSpPr>
          <p:nvPr/>
        </p:nvSpPr>
        <p:spPr bwMode="auto">
          <a:xfrm>
            <a:off x="2867025" y="3695700"/>
            <a:ext cx="581025" cy="42863"/>
          </a:xfrm>
          <a:prstGeom prst="rect">
            <a:avLst/>
          </a:prstGeom>
          <a:noFill/>
          <a:ln w="25560">
            <a:solidFill>
              <a:srgbClr val="002060"/>
            </a:solidFill>
            <a:round/>
            <a:headEnd/>
            <a:tailEnd/>
          </a:ln>
        </p:spPr>
        <p:txBody>
          <a:bodyPr/>
          <a:lstStyle/>
          <a:p>
            <a:endParaRPr lang="fr-FR"/>
          </a:p>
        </p:txBody>
      </p:sp>
      <p:sp>
        <p:nvSpPr>
          <p:cNvPr id="211977" name="CustomShape 8"/>
          <p:cNvSpPr>
            <a:spLocks noChangeArrowheads="1"/>
          </p:cNvSpPr>
          <p:nvPr/>
        </p:nvSpPr>
        <p:spPr bwMode="auto">
          <a:xfrm>
            <a:off x="941388" y="2960688"/>
            <a:ext cx="1925637" cy="1516062"/>
          </a:xfrm>
          <a:prstGeom prst="rect">
            <a:avLst/>
          </a:prstGeom>
          <a:gradFill rotWithShape="0">
            <a:gsLst>
              <a:gs pos="0">
                <a:srgbClr val="EEEAF1"/>
              </a:gs>
              <a:gs pos="50000">
                <a:srgbClr val="BEB5CA"/>
              </a:gs>
              <a:gs pos="100000">
                <a:srgbClr val="EEEAF1"/>
              </a:gs>
            </a:gsLst>
            <a:lin ang="16200000"/>
          </a:gradFill>
          <a:ln w="9525">
            <a:noFill/>
            <a:miter lim="800000"/>
            <a:headEnd/>
            <a:tailEnd/>
          </a:ln>
        </p:spPr>
        <p:txBody>
          <a:bodyPr lIns="171000" tIns="171000" rIns="171000" bIns="171000" anchor="ctr"/>
          <a:lstStyle/>
          <a:p>
            <a:pPr algn="ctr">
              <a:lnSpc>
                <a:spcPct val="90000"/>
              </a:lnSpc>
            </a:pPr>
            <a:r>
              <a:rPr lang="fr-FR" sz="1400">
                <a:solidFill>
                  <a:srgbClr val="000000"/>
                </a:solidFill>
                <a:cs typeface="DejaVu Sans" charset="0"/>
              </a:rPr>
              <a:t>Réseau </a:t>
            </a:r>
            <a:endParaRPr lang="fr-FR">
              <a:cs typeface="DejaVu Sans" charset="0"/>
            </a:endParaRPr>
          </a:p>
          <a:p>
            <a:pPr algn="ctr">
              <a:lnSpc>
                <a:spcPct val="90000"/>
              </a:lnSpc>
            </a:pPr>
            <a:r>
              <a:rPr lang="fr-FR" sz="1400">
                <a:solidFill>
                  <a:srgbClr val="000000"/>
                </a:solidFill>
                <a:cs typeface="DejaVu Sans" charset="0"/>
              </a:rPr>
              <a:t>préfectoral</a:t>
            </a:r>
            <a:endParaRPr lang="fr-FR">
              <a:cs typeface="DejaVu Sans" charset="0"/>
            </a:endParaRPr>
          </a:p>
        </p:txBody>
      </p:sp>
      <p:sp>
        <p:nvSpPr>
          <p:cNvPr id="211978" name="CustomShape 9"/>
          <p:cNvSpPr>
            <a:spLocks noChangeArrowheads="1"/>
          </p:cNvSpPr>
          <p:nvPr/>
        </p:nvSpPr>
        <p:spPr bwMode="auto">
          <a:xfrm>
            <a:off x="3317875" y="2730500"/>
            <a:ext cx="2190750" cy="1974850"/>
          </a:xfrm>
          <a:prstGeom prst="rect">
            <a:avLst/>
          </a:prstGeom>
          <a:gradFill rotWithShape="0">
            <a:gsLst>
              <a:gs pos="0">
                <a:srgbClr val="F1EAF8"/>
              </a:gs>
              <a:gs pos="50000">
                <a:srgbClr val="C8B3E9"/>
              </a:gs>
              <a:gs pos="100000">
                <a:srgbClr val="F1EAF8"/>
              </a:gs>
            </a:gsLst>
            <a:lin ang="16200000"/>
          </a:gradFill>
          <a:ln w="9525">
            <a:noFill/>
            <a:miter lim="800000"/>
            <a:headEnd/>
            <a:tailEnd/>
          </a:ln>
        </p:spPr>
        <p:txBody>
          <a:bodyPr lIns="177120" tIns="177120" rIns="177120" bIns="177120" anchor="ctr"/>
          <a:lstStyle/>
          <a:p>
            <a:pPr algn="ctr">
              <a:lnSpc>
                <a:spcPct val="90000"/>
              </a:lnSpc>
            </a:pPr>
            <a:endParaRPr lang="fr-FR">
              <a:cs typeface="DejaVu Sans" charset="0"/>
            </a:endParaRPr>
          </a:p>
          <a:p>
            <a:pPr algn="ctr">
              <a:lnSpc>
                <a:spcPct val="90000"/>
              </a:lnSpc>
            </a:pPr>
            <a:r>
              <a:rPr lang="fr-FR" sz="1600">
                <a:solidFill>
                  <a:srgbClr val="000000"/>
                </a:solidFill>
                <a:cs typeface="DejaVu Sans" charset="0"/>
              </a:rPr>
              <a:t>MAISONS de SERVICES Au PUBLIC</a:t>
            </a:r>
            <a:endParaRPr lang="fr-FR">
              <a:cs typeface="DejaVu Sans" charset="0"/>
            </a:endParaRPr>
          </a:p>
        </p:txBody>
      </p:sp>
      <p:sp>
        <p:nvSpPr>
          <p:cNvPr id="211979" name="CustomShape 10"/>
          <p:cNvSpPr>
            <a:spLocks noChangeArrowheads="1"/>
          </p:cNvSpPr>
          <p:nvPr/>
        </p:nvSpPr>
        <p:spPr bwMode="auto">
          <a:xfrm rot="-5400000">
            <a:off x="4336257" y="1677193"/>
            <a:ext cx="1219200" cy="1122363"/>
          </a:xfrm>
          <a:prstGeom prst="rect">
            <a:avLst/>
          </a:prstGeom>
          <a:noFill/>
          <a:ln w="25560">
            <a:solidFill>
              <a:srgbClr val="002060"/>
            </a:solidFill>
            <a:round/>
            <a:headEnd/>
            <a:tailEnd/>
          </a:ln>
        </p:spPr>
        <p:txBody>
          <a:bodyPr/>
          <a:lstStyle/>
          <a:p>
            <a:endParaRPr lang="fr-FR"/>
          </a:p>
        </p:txBody>
      </p:sp>
      <p:sp>
        <p:nvSpPr>
          <p:cNvPr id="211980" name="CustomShape 11"/>
          <p:cNvSpPr>
            <a:spLocks noChangeArrowheads="1"/>
          </p:cNvSpPr>
          <p:nvPr/>
        </p:nvSpPr>
        <p:spPr bwMode="auto">
          <a:xfrm>
            <a:off x="4306888" y="276225"/>
            <a:ext cx="1925637" cy="1516063"/>
          </a:xfrm>
          <a:prstGeom prst="rect">
            <a:avLst/>
          </a:prstGeom>
          <a:gradFill rotWithShape="0">
            <a:gsLst>
              <a:gs pos="0">
                <a:srgbClr val="FFE2E2"/>
              </a:gs>
              <a:gs pos="50000">
                <a:srgbClr val="FF9F9F"/>
              </a:gs>
              <a:gs pos="100000">
                <a:srgbClr val="FFE2E2"/>
              </a:gs>
            </a:gsLst>
            <a:lin ang="5400000"/>
          </a:gradFill>
          <a:ln w="9525">
            <a:noFill/>
            <a:miter lim="800000"/>
            <a:headEnd/>
            <a:tailEnd/>
          </a:ln>
        </p:spPr>
        <p:txBody>
          <a:bodyPr lIns="171000" tIns="171000" rIns="171000" bIns="171000" anchor="ctr"/>
          <a:lstStyle/>
          <a:p>
            <a:pPr algn="ctr">
              <a:lnSpc>
                <a:spcPct val="90000"/>
              </a:lnSpc>
            </a:pPr>
            <a:endParaRPr lang="fr-FR">
              <a:cs typeface="DejaVu Sans" charset="0"/>
            </a:endParaRPr>
          </a:p>
          <a:p>
            <a:pPr algn="ctr">
              <a:lnSpc>
                <a:spcPct val="90000"/>
              </a:lnSpc>
            </a:pPr>
            <a:endParaRPr lang="fr-FR">
              <a:cs typeface="DejaVu Sans" charset="0"/>
            </a:endParaRPr>
          </a:p>
          <a:p>
            <a:pPr algn="ctr">
              <a:lnSpc>
                <a:spcPct val="90000"/>
              </a:lnSpc>
            </a:pPr>
            <a:r>
              <a:rPr lang="fr-FR" sz="1400">
                <a:solidFill>
                  <a:srgbClr val="000000"/>
                </a:solidFill>
                <a:cs typeface="DejaVu Sans" charset="0"/>
              </a:rPr>
              <a:t>Cellule d’animation</a:t>
            </a:r>
            <a:endParaRPr lang="fr-FR">
              <a:cs typeface="DejaVu Sans" charset="0"/>
            </a:endParaRPr>
          </a:p>
          <a:p>
            <a:pPr algn="ctr">
              <a:lnSpc>
                <a:spcPct val="90000"/>
              </a:lnSpc>
            </a:pPr>
            <a:r>
              <a:rPr lang="fr-FR" sz="1400">
                <a:solidFill>
                  <a:srgbClr val="000000"/>
                </a:solidFill>
                <a:cs typeface="DejaVu Sans" charset="0"/>
              </a:rPr>
              <a:t>nationale</a:t>
            </a:r>
            <a:endParaRPr lang="fr-FR">
              <a:cs typeface="DejaVu Sans" charset="0"/>
            </a:endParaRPr>
          </a:p>
        </p:txBody>
      </p:sp>
      <p:pic>
        <p:nvPicPr>
          <p:cNvPr id="211981" name="Image 27"/>
          <p:cNvPicPr>
            <a:picLocks noChangeAspect="1" noChangeArrowheads="1"/>
          </p:cNvPicPr>
          <p:nvPr/>
        </p:nvPicPr>
        <p:blipFill>
          <a:blip r:embed="rId4"/>
          <a:srcRect l="3942039" t="8248235" r="1757817" b="9337646"/>
          <a:stretch>
            <a:fillRect/>
          </a:stretch>
        </p:blipFill>
        <p:spPr bwMode="auto">
          <a:xfrm>
            <a:off x="1651000" y="3940175"/>
            <a:ext cx="727075" cy="452438"/>
          </a:xfrm>
          <a:prstGeom prst="rect">
            <a:avLst/>
          </a:prstGeom>
          <a:noFill/>
          <a:ln w="9525">
            <a:noFill/>
            <a:miter lim="800000"/>
            <a:headEnd/>
            <a:tailEnd/>
          </a:ln>
        </p:spPr>
      </p:pic>
      <p:sp>
        <p:nvSpPr>
          <p:cNvPr id="211982" name="CustomShape 12"/>
          <p:cNvSpPr>
            <a:spLocks noChangeArrowheads="1"/>
          </p:cNvSpPr>
          <p:nvPr/>
        </p:nvSpPr>
        <p:spPr bwMode="auto">
          <a:xfrm>
            <a:off x="5843588" y="325438"/>
            <a:ext cx="1295400" cy="796925"/>
          </a:xfrm>
          <a:prstGeom prst="rect">
            <a:avLst/>
          </a:prstGeom>
          <a:gradFill rotWithShape="0">
            <a:gsLst>
              <a:gs pos="0">
                <a:srgbClr val="FFE2E2"/>
              </a:gs>
              <a:gs pos="50000">
                <a:srgbClr val="FF9F9F"/>
              </a:gs>
              <a:gs pos="100000">
                <a:srgbClr val="FFE2E2"/>
              </a:gs>
            </a:gsLst>
            <a:lin ang="5400000"/>
          </a:gradFill>
          <a:ln w="9525">
            <a:noFill/>
            <a:miter lim="800000"/>
            <a:headEnd/>
            <a:tailEnd/>
          </a:ln>
        </p:spPr>
        <p:txBody>
          <a:bodyPr lIns="171000" tIns="171000" rIns="171000" bIns="171000" anchor="ctr"/>
          <a:lstStyle/>
          <a:p>
            <a:pPr algn="ctr">
              <a:lnSpc>
                <a:spcPct val="90000"/>
              </a:lnSpc>
            </a:pPr>
            <a:r>
              <a:rPr lang="fr-FR" sz="1100">
                <a:solidFill>
                  <a:srgbClr val="000000"/>
                </a:solidFill>
                <a:cs typeface="DejaVu Sans" charset="0"/>
              </a:rPr>
              <a:t>Directions régionales CDC</a:t>
            </a:r>
            <a:endParaRPr lang="fr-FR">
              <a:cs typeface="DejaVu Sans" charset="0"/>
            </a:endParaRPr>
          </a:p>
        </p:txBody>
      </p:sp>
      <p:pic>
        <p:nvPicPr>
          <p:cNvPr id="211983" name="Picture 2"/>
          <p:cNvPicPr>
            <a:picLocks noChangeAspect="1" noChangeArrowheads="1"/>
          </p:cNvPicPr>
          <p:nvPr/>
        </p:nvPicPr>
        <p:blipFill>
          <a:blip r:embed="rId5"/>
          <a:srcRect/>
          <a:stretch>
            <a:fillRect/>
          </a:stretch>
        </p:blipFill>
        <p:spPr bwMode="auto">
          <a:xfrm>
            <a:off x="3913188" y="2584450"/>
            <a:ext cx="1000125" cy="750888"/>
          </a:xfrm>
          <a:prstGeom prst="rect">
            <a:avLst/>
          </a:prstGeom>
          <a:noFill/>
          <a:ln w="9525">
            <a:noFill/>
            <a:miter lim="800000"/>
            <a:headEnd/>
            <a:tailEnd/>
          </a:ln>
        </p:spPr>
      </p:pic>
      <p:sp>
        <p:nvSpPr>
          <p:cNvPr id="211984" name="CustomShape 13"/>
          <p:cNvSpPr>
            <a:spLocks noChangeArrowheads="1"/>
          </p:cNvSpPr>
          <p:nvPr/>
        </p:nvSpPr>
        <p:spPr bwMode="auto">
          <a:xfrm>
            <a:off x="6178550" y="1176338"/>
            <a:ext cx="1919288" cy="304800"/>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r>
              <a:rPr lang="fr-FR" sz="800">
                <a:solidFill>
                  <a:srgbClr val="FFFFFF"/>
                </a:solidFill>
                <a:latin typeface="Calibri" pitchFamily="34" charset="0"/>
                <a:cs typeface="DejaVu Sans" charset="0"/>
              </a:rPr>
              <a:t>r </a:t>
            </a:r>
            <a:endParaRPr lang="fr-FR">
              <a:cs typeface="DejaVu Sans" charset="0"/>
            </a:endParaRPr>
          </a:p>
          <a:p>
            <a:pPr algn="ctr">
              <a:lnSpc>
                <a:spcPct val="115000"/>
              </a:lnSpc>
            </a:pPr>
            <a:r>
              <a:rPr lang="fr-FR" sz="1000" b="1">
                <a:solidFill>
                  <a:srgbClr val="000000"/>
                </a:solidFill>
                <a:latin typeface="Calibri" pitchFamily="34" charset="0"/>
                <a:cs typeface="DejaVu Sans" charset="0"/>
              </a:rPr>
              <a:t>Directeur Cellule</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p:txBody>
      </p:sp>
      <p:sp>
        <p:nvSpPr>
          <p:cNvPr id="211985" name="Line 14"/>
          <p:cNvSpPr>
            <a:spLocks noChangeShapeType="1"/>
          </p:cNvSpPr>
          <p:nvPr/>
        </p:nvSpPr>
        <p:spPr bwMode="auto">
          <a:xfrm flipH="1">
            <a:off x="5353050" y="1558925"/>
            <a:ext cx="3360738" cy="0"/>
          </a:xfrm>
          <a:prstGeom prst="line">
            <a:avLst/>
          </a:prstGeom>
          <a:noFill/>
          <a:ln w="9525">
            <a:solidFill>
              <a:srgbClr val="002060"/>
            </a:solidFill>
            <a:round/>
            <a:headEnd/>
            <a:tailEnd/>
          </a:ln>
        </p:spPr>
        <p:txBody>
          <a:bodyPr/>
          <a:lstStyle/>
          <a:p>
            <a:endParaRPr lang="fr-FR"/>
          </a:p>
        </p:txBody>
      </p:sp>
      <p:sp>
        <p:nvSpPr>
          <p:cNvPr id="211986" name="Line 15"/>
          <p:cNvSpPr>
            <a:spLocks noChangeShapeType="1"/>
          </p:cNvSpPr>
          <p:nvPr/>
        </p:nvSpPr>
        <p:spPr bwMode="auto">
          <a:xfrm>
            <a:off x="7464425" y="1558925"/>
            <a:ext cx="0" cy="103188"/>
          </a:xfrm>
          <a:prstGeom prst="line">
            <a:avLst/>
          </a:prstGeom>
          <a:noFill/>
          <a:ln w="9525">
            <a:solidFill>
              <a:srgbClr val="002060"/>
            </a:solidFill>
            <a:round/>
            <a:headEnd/>
            <a:tailEnd/>
          </a:ln>
        </p:spPr>
        <p:txBody>
          <a:bodyPr/>
          <a:lstStyle/>
          <a:p>
            <a:endParaRPr lang="fr-FR"/>
          </a:p>
        </p:txBody>
      </p:sp>
      <p:sp>
        <p:nvSpPr>
          <p:cNvPr id="211987" name="Line 16"/>
          <p:cNvSpPr>
            <a:spLocks noChangeShapeType="1"/>
          </p:cNvSpPr>
          <p:nvPr/>
        </p:nvSpPr>
        <p:spPr bwMode="auto">
          <a:xfrm>
            <a:off x="6813550" y="1481138"/>
            <a:ext cx="0" cy="77787"/>
          </a:xfrm>
          <a:prstGeom prst="line">
            <a:avLst/>
          </a:prstGeom>
          <a:noFill/>
          <a:ln w="9525">
            <a:solidFill>
              <a:srgbClr val="002060"/>
            </a:solidFill>
            <a:round/>
            <a:headEnd/>
            <a:tailEnd/>
          </a:ln>
        </p:spPr>
        <p:txBody>
          <a:bodyPr/>
          <a:lstStyle/>
          <a:p>
            <a:endParaRPr lang="fr-FR"/>
          </a:p>
        </p:txBody>
      </p:sp>
      <p:sp>
        <p:nvSpPr>
          <p:cNvPr id="211988" name="Line 17"/>
          <p:cNvSpPr>
            <a:spLocks noChangeShapeType="1"/>
          </p:cNvSpPr>
          <p:nvPr/>
        </p:nvSpPr>
        <p:spPr bwMode="auto">
          <a:xfrm>
            <a:off x="6483350" y="1558925"/>
            <a:ext cx="0" cy="103188"/>
          </a:xfrm>
          <a:prstGeom prst="line">
            <a:avLst/>
          </a:prstGeom>
          <a:noFill/>
          <a:ln w="9525">
            <a:solidFill>
              <a:srgbClr val="002060"/>
            </a:solidFill>
            <a:round/>
            <a:headEnd/>
            <a:tailEnd/>
          </a:ln>
        </p:spPr>
        <p:txBody>
          <a:bodyPr/>
          <a:lstStyle/>
          <a:p>
            <a:endParaRPr lang="fr-FR"/>
          </a:p>
        </p:txBody>
      </p:sp>
      <p:sp>
        <p:nvSpPr>
          <p:cNvPr id="211989" name="Line 18"/>
          <p:cNvSpPr>
            <a:spLocks noChangeShapeType="1"/>
          </p:cNvSpPr>
          <p:nvPr/>
        </p:nvSpPr>
        <p:spPr bwMode="auto">
          <a:xfrm>
            <a:off x="5353050" y="1558925"/>
            <a:ext cx="0" cy="103188"/>
          </a:xfrm>
          <a:prstGeom prst="line">
            <a:avLst/>
          </a:prstGeom>
          <a:noFill/>
          <a:ln w="9525">
            <a:solidFill>
              <a:srgbClr val="002060"/>
            </a:solidFill>
            <a:round/>
            <a:headEnd/>
            <a:tailEnd/>
          </a:ln>
        </p:spPr>
        <p:txBody>
          <a:bodyPr/>
          <a:lstStyle/>
          <a:p>
            <a:endParaRPr lang="fr-FR"/>
          </a:p>
        </p:txBody>
      </p:sp>
      <p:sp>
        <p:nvSpPr>
          <p:cNvPr id="211990" name="Line 19"/>
          <p:cNvSpPr>
            <a:spLocks noChangeShapeType="1"/>
          </p:cNvSpPr>
          <p:nvPr/>
        </p:nvSpPr>
        <p:spPr bwMode="auto">
          <a:xfrm flipV="1">
            <a:off x="8713788" y="1558925"/>
            <a:ext cx="0" cy="128588"/>
          </a:xfrm>
          <a:prstGeom prst="line">
            <a:avLst/>
          </a:prstGeom>
          <a:noFill/>
          <a:ln w="9525">
            <a:solidFill>
              <a:srgbClr val="002060"/>
            </a:solidFill>
            <a:round/>
            <a:headEnd/>
            <a:tailEnd/>
          </a:ln>
        </p:spPr>
        <p:txBody>
          <a:bodyPr/>
          <a:lstStyle/>
          <a:p>
            <a:endParaRPr lang="fr-FR"/>
          </a:p>
        </p:txBody>
      </p:sp>
      <p:sp>
        <p:nvSpPr>
          <p:cNvPr id="211991" name="CustomShape 20"/>
          <p:cNvSpPr>
            <a:spLocks noChangeArrowheads="1"/>
          </p:cNvSpPr>
          <p:nvPr/>
        </p:nvSpPr>
        <p:spPr bwMode="auto">
          <a:xfrm>
            <a:off x="8174038" y="1662113"/>
            <a:ext cx="931862" cy="604837"/>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lnSpc>
                <a:spcPct val="115000"/>
              </a:lnSpc>
            </a:pPr>
            <a:endParaRPr lang="fr-FR">
              <a:cs typeface="DejaVu Sans" charset="0"/>
            </a:endParaRPr>
          </a:p>
          <a:p>
            <a:pPr algn="ctr">
              <a:lnSpc>
                <a:spcPct val="115000"/>
              </a:lnSpc>
            </a:pPr>
            <a:r>
              <a:rPr lang="fr-FR" sz="900">
                <a:solidFill>
                  <a:srgbClr val="000000"/>
                </a:solidFill>
                <a:latin typeface="Calibri" pitchFamily="34" charset="0"/>
                <a:cs typeface="DejaVu Sans" charset="0"/>
              </a:rPr>
              <a:t>Chargé d’affaires générales</a:t>
            </a:r>
            <a:endParaRPr lang="fr-FR">
              <a:cs typeface="DejaVu Sans" charset="0"/>
            </a:endParaRPr>
          </a:p>
          <a:p>
            <a:pPr algn="ctr">
              <a:lnSpc>
                <a:spcPct val="115000"/>
              </a:lnSpc>
            </a:pPr>
            <a:r>
              <a:rPr lang="fr-FR" sz="900">
                <a:solidFill>
                  <a:srgbClr val="000000"/>
                </a:solidFill>
                <a:latin typeface="Calibri" pitchFamily="34" charset="0"/>
                <a:cs typeface="DejaVu Sans" charset="0"/>
              </a:rPr>
              <a:t> </a:t>
            </a:r>
            <a:endParaRPr lang="fr-FR">
              <a:cs typeface="DejaVu Sans" charset="0"/>
            </a:endParaRPr>
          </a:p>
          <a:p>
            <a:pPr algn="ctr">
              <a:lnSpc>
                <a:spcPct val="115000"/>
              </a:lnSpc>
            </a:pPr>
            <a:r>
              <a:rPr lang="fr-FR" sz="900">
                <a:solidFill>
                  <a:srgbClr val="000000"/>
                </a:solidFill>
                <a:latin typeface="Calibri" pitchFamily="34" charset="0"/>
                <a:cs typeface="DejaVu Sans" charset="0"/>
              </a:rPr>
              <a:t> </a:t>
            </a:r>
            <a:endParaRPr lang="fr-FR">
              <a:cs typeface="DejaVu Sans" charset="0"/>
            </a:endParaRPr>
          </a:p>
        </p:txBody>
      </p:sp>
      <p:sp>
        <p:nvSpPr>
          <p:cNvPr id="211992" name="CustomShape 21"/>
          <p:cNvSpPr>
            <a:spLocks noChangeArrowheads="1"/>
          </p:cNvSpPr>
          <p:nvPr/>
        </p:nvSpPr>
        <p:spPr bwMode="auto">
          <a:xfrm>
            <a:off x="7104063" y="1662113"/>
            <a:ext cx="993775" cy="604837"/>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lnSpc>
                <a:spcPct val="115000"/>
              </a:lnSpc>
            </a:pPr>
            <a:endParaRPr lang="fr-FR">
              <a:cs typeface="DejaVu Sans" charset="0"/>
            </a:endParaRPr>
          </a:p>
          <a:p>
            <a:pPr algn="ctr">
              <a:lnSpc>
                <a:spcPct val="115000"/>
              </a:lnSpc>
            </a:pPr>
            <a:endParaRPr lang="fr-FR">
              <a:cs typeface="DejaVu Sans" charset="0"/>
            </a:endParaRPr>
          </a:p>
          <a:p>
            <a:pPr algn="ctr">
              <a:lnSpc>
                <a:spcPct val="115000"/>
              </a:lnSpc>
            </a:pPr>
            <a:r>
              <a:rPr lang="fr-FR" sz="900">
                <a:solidFill>
                  <a:srgbClr val="000000"/>
                </a:solidFill>
                <a:latin typeface="Calibri" pitchFamily="34" charset="0"/>
                <a:cs typeface="DejaVu Sans" charset="0"/>
              </a:rPr>
              <a:t>Chef de projet Déploiement territorial</a:t>
            </a:r>
            <a:endParaRPr lang="fr-FR">
              <a:cs typeface="DejaVu Sans" charset="0"/>
            </a:endParaRPr>
          </a:p>
          <a:p>
            <a:pPr algn="ctr">
              <a:lnSpc>
                <a:spcPct val="115000"/>
              </a:lnSpc>
            </a:pPr>
            <a:r>
              <a:rPr lang="fr-FR" sz="900">
                <a:solidFill>
                  <a:srgbClr val="000000"/>
                </a:solidFill>
                <a:latin typeface="Calibri" pitchFamily="34" charset="0"/>
                <a:cs typeface="DejaVu Sans" charset="0"/>
              </a:rPr>
              <a:t> </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p:txBody>
      </p:sp>
      <p:sp>
        <p:nvSpPr>
          <p:cNvPr id="211993" name="CustomShape 22"/>
          <p:cNvSpPr>
            <a:spLocks noChangeArrowheads="1"/>
          </p:cNvSpPr>
          <p:nvPr/>
        </p:nvSpPr>
        <p:spPr bwMode="auto">
          <a:xfrm>
            <a:off x="6096000" y="1670050"/>
            <a:ext cx="931863" cy="604838"/>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lnSpc>
                <a:spcPct val="115000"/>
              </a:lnSpc>
            </a:pPr>
            <a:endParaRPr lang="fr-FR">
              <a:cs typeface="DejaVu Sans" charset="0"/>
            </a:endParaRPr>
          </a:p>
          <a:p>
            <a:pPr algn="ctr">
              <a:lnSpc>
                <a:spcPct val="115000"/>
              </a:lnSpc>
            </a:pPr>
            <a:endParaRPr lang="fr-FR">
              <a:cs typeface="DejaVu Sans" charset="0"/>
            </a:endParaRPr>
          </a:p>
          <a:p>
            <a:pPr algn="ctr">
              <a:lnSpc>
                <a:spcPct val="115000"/>
              </a:lnSpc>
            </a:pPr>
            <a:r>
              <a:rPr lang="fr-FR" sz="900">
                <a:solidFill>
                  <a:srgbClr val="000000"/>
                </a:solidFill>
                <a:latin typeface="Calibri" pitchFamily="34" charset="0"/>
                <a:cs typeface="DejaVu Sans" charset="0"/>
              </a:rPr>
              <a:t>Animateur de communauté Web</a:t>
            </a:r>
            <a:endParaRPr lang="fr-FR">
              <a:cs typeface="DejaVu Sans" charset="0"/>
            </a:endParaRPr>
          </a:p>
          <a:p>
            <a:pPr algn="ctr">
              <a:lnSpc>
                <a:spcPct val="115000"/>
              </a:lnSpc>
            </a:pPr>
            <a:r>
              <a:rPr lang="fr-FR" sz="900">
                <a:solidFill>
                  <a:srgbClr val="000000"/>
                </a:solidFill>
                <a:latin typeface="Calibri" pitchFamily="34" charset="0"/>
                <a:cs typeface="DejaVu Sans" charset="0"/>
              </a:rPr>
              <a:t> </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p:txBody>
      </p:sp>
      <p:sp>
        <p:nvSpPr>
          <p:cNvPr id="211994" name="CustomShape 23"/>
          <p:cNvSpPr>
            <a:spLocks noChangeArrowheads="1"/>
          </p:cNvSpPr>
          <p:nvPr/>
        </p:nvSpPr>
        <p:spPr bwMode="auto">
          <a:xfrm>
            <a:off x="4978400" y="1662113"/>
            <a:ext cx="1060450" cy="604837"/>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lnSpc>
                <a:spcPct val="115000"/>
              </a:lnSpc>
            </a:pPr>
            <a:r>
              <a:rPr lang="fr-FR" sz="900">
                <a:solidFill>
                  <a:srgbClr val="000000"/>
                </a:solidFill>
                <a:latin typeface="Calibri" pitchFamily="34" charset="0"/>
                <a:cs typeface="DejaVu Sans" charset="0"/>
              </a:rPr>
              <a:t>Chef de projet Partenariats  et Communication </a:t>
            </a:r>
            <a:endParaRPr lang="fr-FR">
              <a:cs typeface="DejaVu Sans" charset="0"/>
            </a:endParaRPr>
          </a:p>
          <a:p>
            <a:pPr algn="ctr">
              <a:lnSpc>
                <a:spcPct val="115000"/>
              </a:lnSpc>
            </a:pPr>
            <a:r>
              <a:rPr lang="fr-FR" sz="800">
                <a:solidFill>
                  <a:srgbClr val="FFFFFF"/>
                </a:solidFill>
                <a:latin typeface="Calibri" pitchFamily="34" charset="0"/>
                <a:cs typeface="DejaVu Sans" charset="0"/>
              </a:rPr>
              <a:t> </a:t>
            </a:r>
            <a:endParaRPr lang="fr-FR">
              <a:cs typeface="DejaVu Sans" charset="0"/>
            </a:endParaRPr>
          </a:p>
        </p:txBody>
      </p:sp>
      <p:sp>
        <p:nvSpPr>
          <p:cNvPr id="211995" name="Line 24"/>
          <p:cNvSpPr>
            <a:spLocks noChangeShapeType="1"/>
          </p:cNvSpPr>
          <p:nvPr/>
        </p:nvSpPr>
        <p:spPr bwMode="auto">
          <a:xfrm flipH="1">
            <a:off x="457200" y="1831975"/>
            <a:ext cx="1957388" cy="0"/>
          </a:xfrm>
          <a:prstGeom prst="line">
            <a:avLst/>
          </a:prstGeom>
          <a:noFill/>
          <a:ln w="9525">
            <a:solidFill>
              <a:srgbClr val="002060"/>
            </a:solidFill>
            <a:round/>
            <a:headEnd/>
            <a:tailEnd/>
          </a:ln>
        </p:spPr>
        <p:txBody>
          <a:bodyPr/>
          <a:lstStyle/>
          <a:p>
            <a:endParaRPr lang="fr-FR"/>
          </a:p>
        </p:txBody>
      </p:sp>
      <p:sp>
        <p:nvSpPr>
          <p:cNvPr id="211996" name="Line 25"/>
          <p:cNvSpPr>
            <a:spLocks noChangeShapeType="1"/>
          </p:cNvSpPr>
          <p:nvPr/>
        </p:nvSpPr>
        <p:spPr bwMode="auto">
          <a:xfrm>
            <a:off x="420688" y="2771775"/>
            <a:ext cx="0" cy="152400"/>
          </a:xfrm>
          <a:prstGeom prst="line">
            <a:avLst/>
          </a:prstGeom>
          <a:noFill/>
          <a:ln w="9525">
            <a:noFill/>
            <a:round/>
            <a:headEnd/>
            <a:tailEnd/>
          </a:ln>
        </p:spPr>
        <p:txBody>
          <a:bodyPr/>
          <a:lstStyle/>
          <a:p>
            <a:endParaRPr lang="fr-FR"/>
          </a:p>
        </p:txBody>
      </p:sp>
      <p:sp>
        <p:nvSpPr>
          <p:cNvPr id="211997" name="Line 26"/>
          <p:cNvSpPr>
            <a:spLocks noChangeShapeType="1"/>
          </p:cNvSpPr>
          <p:nvPr/>
        </p:nvSpPr>
        <p:spPr bwMode="auto">
          <a:xfrm flipV="1">
            <a:off x="2414588" y="1831975"/>
            <a:ext cx="0" cy="188913"/>
          </a:xfrm>
          <a:prstGeom prst="line">
            <a:avLst/>
          </a:prstGeom>
          <a:noFill/>
          <a:ln w="9525">
            <a:solidFill>
              <a:srgbClr val="002060"/>
            </a:solidFill>
            <a:round/>
            <a:headEnd/>
            <a:tailEnd/>
          </a:ln>
        </p:spPr>
        <p:txBody>
          <a:bodyPr/>
          <a:lstStyle/>
          <a:p>
            <a:endParaRPr lang="fr-FR"/>
          </a:p>
        </p:txBody>
      </p:sp>
      <p:sp>
        <p:nvSpPr>
          <p:cNvPr id="211998" name="Line 27"/>
          <p:cNvSpPr>
            <a:spLocks noChangeShapeType="1"/>
          </p:cNvSpPr>
          <p:nvPr/>
        </p:nvSpPr>
        <p:spPr bwMode="auto">
          <a:xfrm>
            <a:off x="1436688" y="1571625"/>
            <a:ext cx="0" cy="260350"/>
          </a:xfrm>
          <a:prstGeom prst="line">
            <a:avLst/>
          </a:prstGeom>
          <a:noFill/>
          <a:ln w="9525">
            <a:solidFill>
              <a:srgbClr val="002060"/>
            </a:solidFill>
            <a:round/>
            <a:headEnd/>
            <a:tailEnd/>
          </a:ln>
        </p:spPr>
        <p:txBody>
          <a:bodyPr/>
          <a:lstStyle/>
          <a:p>
            <a:endParaRPr lang="fr-FR"/>
          </a:p>
        </p:txBody>
      </p:sp>
      <p:sp>
        <p:nvSpPr>
          <p:cNvPr id="211999" name="Line 28"/>
          <p:cNvSpPr>
            <a:spLocks noChangeShapeType="1"/>
          </p:cNvSpPr>
          <p:nvPr/>
        </p:nvSpPr>
        <p:spPr bwMode="auto">
          <a:xfrm>
            <a:off x="469900" y="1831975"/>
            <a:ext cx="0" cy="301625"/>
          </a:xfrm>
          <a:prstGeom prst="line">
            <a:avLst/>
          </a:prstGeom>
          <a:noFill/>
          <a:ln w="9525">
            <a:solidFill>
              <a:srgbClr val="002060"/>
            </a:solidFill>
            <a:round/>
            <a:headEnd/>
            <a:tailEnd/>
          </a:ln>
        </p:spPr>
        <p:txBody>
          <a:bodyPr/>
          <a:lstStyle/>
          <a:p>
            <a:endParaRPr lang="fr-FR"/>
          </a:p>
        </p:txBody>
      </p:sp>
      <p:sp>
        <p:nvSpPr>
          <p:cNvPr id="212000" name="CustomShape 29"/>
          <p:cNvSpPr>
            <a:spLocks noChangeArrowheads="1"/>
          </p:cNvSpPr>
          <p:nvPr/>
        </p:nvSpPr>
        <p:spPr bwMode="auto">
          <a:xfrm>
            <a:off x="431800" y="1125538"/>
            <a:ext cx="2051050" cy="447675"/>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r>
              <a:rPr lang="fr-FR" sz="1000">
                <a:solidFill>
                  <a:srgbClr val="FFFFFF"/>
                </a:solidFill>
                <a:latin typeface="Calibri" pitchFamily="34" charset="0"/>
                <a:cs typeface="DejaVu Sans" charset="0"/>
              </a:rPr>
              <a:t>r </a:t>
            </a:r>
            <a:endParaRPr lang="fr-FR">
              <a:cs typeface="DejaVu Sans" charset="0"/>
            </a:endParaRPr>
          </a:p>
          <a:p>
            <a:pPr algn="ctr">
              <a:lnSpc>
                <a:spcPct val="115000"/>
              </a:lnSpc>
            </a:pPr>
            <a:endParaRPr lang="fr-FR">
              <a:cs typeface="DejaVu Sans" charset="0"/>
            </a:endParaRPr>
          </a:p>
          <a:p>
            <a:pPr algn="ctr">
              <a:lnSpc>
                <a:spcPct val="115000"/>
              </a:lnSpc>
            </a:pPr>
            <a:r>
              <a:rPr lang="fr-FR" sz="1100" b="1">
                <a:solidFill>
                  <a:srgbClr val="000000"/>
                </a:solidFill>
                <a:latin typeface="Calibri" pitchFamily="34" charset="0"/>
                <a:cs typeface="DejaVu Sans" charset="0"/>
              </a:rPr>
              <a:t>Responsable de la mission </a:t>
            </a:r>
            <a:r>
              <a:rPr lang="fr-FR" sz="800">
                <a:solidFill>
                  <a:srgbClr val="000000"/>
                </a:solidFill>
                <a:cs typeface="DejaVu Sans" charset="0"/>
              </a:rPr>
              <a:t>accessibilité des services au public</a:t>
            </a:r>
            <a:endParaRPr lang="fr-FR">
              <a:cs typeface="DejaVu Sans" charset="0"/>
            </a:endParaRPr>
          </a:p>
          <a:p>
            <a:pPr algn="ctr">
              <a:lnSpc>
                <a:spcPct val="115000"/>
              </a:lnSpc>
            </a:pPr>
            <a:endParaRPr lang="fr-FR">
              <a:cs typeface="DejaVu Sans" charset="0"/>
            </a:endParaRPr>
          </a:p>
          <a:p>
            <a:pPr algn="ctr">
              <a:lnSpc>
                <a:spcPct val="115000"/>
              </a:lnSpc>
            </a:pPr>
            <a:r>
              <a:rPr lang="fr-FR" sz="1000">
                <a:solidFill>
                  <a:srgbClr val="FFFFFF"/>
                </a:solidFill>
                <a:latin typeface="Calibri" pitchFamily="34" charset="0"/>
                <a:cs typeface="DejaVu Sans" charset="0"/>
              </a:rPr>
              <a:t> </a:t>
            </a:r>
            <a:endParaRPr lang="fr-FR">
              <a:cs typeface="DejaVu Sans" charset="0"/>
            </a:endParaRPr>
          </a:p>
        </p:txBody>
      </p:sp>
      <p:sp>
        <p:nvSpPr>
          <p:cNvPr id="212001" name="CustomShape 30"/>
          <p:cNvSpPr>
            <a:spLocks noChangeArrowheads="1"/>
          </p:cNvSpPr>
          <p:nvPr/>
        </p:nvSpPr>
        <p:spPr bwMode="auto">
          <a:xfrm>
            <a:off x="1574800" y="2020888"/>
            <a:ext cx="1133475" cy="895350"/>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r>
              <a:rPr lang="fr-FR" sz="800">
                <a:solidFill>
                  <a:srgbClr val="000000"/>
                </a:solidFill>
                <a:cs typeface="DejaVu Sans" charset="0"/>
              </a:rPr>
              <a:t>Chargé de mission Maisons de services au public et politiques culturelles territorialisées  </a:t>
            </a:r>
            <a:endParaRPr lang="fr-FR">
              <a:cs typeface="DejaVu Sans" charset="0"/>
            </a:endParaRPr>
          </a:p>
          <a:p>
            <a:pPr algn="ctr">
              <a:lnSpc>
                <a:spcPct val="115000"/>
              </a:lnSpc>
            </a:pPr>
            <a:r>
              <a:rPr lang="fr-FR" sz="900">
                <a:solidFill>
                  <a:srgbClr val="FFFFFF"/>
                </a:solidFill>
                <a:latin typeface="Calibri" pitchFamily="34" charset="0"/>
                <a:cs typeface="DejaVu Sans" charset="0"/>
              </a:rPr>
              <a:t> </a:t>
            </a:r>
            <a:endParaRPr lang="fr-FR">
              <a:cs typeface="DejaVu Sans" charset="0"/>
            </a:endParaRPr>
          </a:p>
        </p:txBody>
      </p:sp>
      <p:sp>
        <p:nvSpPr>
          <p:cNvPr id="212002" name="CustomShape 31"/>
          <p:cNvSpPr>
            <a:spLocks noChangeArrowheads="1"/>
          </p:cNvSpPr>
          <p:nvPr/>
        </p:nvSpPr>
        <p:spPr bwMode="auto">
          <a:xfrm>
            <a:off x="107950" y="2028825"/>
            <a:ext cx="1135063" cy="895350"/>
          </a:xfrm>
          <a:prstGeom prst="roundRect">
            <a:avLst>
              <a:gd name="adj" fmla="val 16667"/>
            </a:avLst>
          </a:prstGeom>
          <a:solidFill>
            <a:srgbClr val="D9D9D9"/>
          </a:solidFill>
          <a:ln w="25560">
            <a:solidFill>
              <a:srgbClr val="3A5F8B"/>
            </a:solidFill>
            <a:round/>
            <a:headEnd/>
            <a:tailEnd/>
          </a:ln>
        </p:spPr>
        <p:txBody>
          <a:bodyPr lIns="90000" tIns="45000" rIns="90000" bIns="45000" anchor="ctr"/>
          <a:lstStyle/>
          <a:p>
            <a:pPr algn="ctr">
              <a:lnSpc>
                <a:spcPct val="115000"/>
              </a:lnSpc>
            </a:pPr>
            <a:endParaRPr lang="fr-FR">
              <a:cs typeface="DejaVu Sans" charset="0"/>
            </a:endParaRPr>
          </a:p>
          <a:p>
            <a:pPr algn="ctr"/>
            <a:r>
              <a:rPr lang="fr-FR" sz="800">
                <a:solidFill>
                  <a:srgbClr val="000000"/>
                </a:solidFill>
                <a:cs typeface="DejaVu Sans" charset="0"/>
              </a:rPr>
              <a:t>Chargée de mission schémas départementaux d’accessibilité au public</a:t>
            </a:r>
            <a:endParaRPr lang="fr-FR">
              <a:cs typeface="DejaVu Sans" charset="0"/>
            </a:endParaRPr>
          </a:p>
          <a:p>
            <a:pPr algn="ctr">
              <a:lnSpc>
                <a:spcPct val="115000"/>
              </a:lnSpc>
            </a:pPr>
            <a:r>
              <a:rPr lang="fr-FR" sz="800">
                <a:solidFill>
                  <a:srgbClr val="000000"/>
                </a:solidFill>
                <a:latin typeface="Calibri" pitchFamily="34" charset="0"/>
                <a:cs typeface="DejaVu Sans" charset="0"/>
              </a:rPr>
              <a:t> </a:t>
            </a:r>
            <a:endParaRPr lang="fr-FR">
              <a:cs typeface="DejaVu Sans" charset="0"/>
            </a:endParaRPr>
          </a:p>
        </p:txBody>
      </p:sp>
      <p:pic>
        <p:nvPicPr>
          <p:cNvPr id="212003" name="Image 50"/>
          <p:cNvPicPr>
            <a:picLocks noChangeAspect="1" noChangeArrowheads="1"/>
          </p:cNvPicPr>
          <p:nvPr/>
        </p:nvPicPr>
        <p:blipFill>
          <a:blip r:embed="rId6"/>
          <a:srcRect/>
          <a:stretch>
            <a:fillRect/>
          </a:stretch>
        </p:blipFill>
        <p:spPr bwMode="auto">
          <a:xfrm>
            <a:off x="6627813" y="3832225"/>
            <a:ext cx="604837" cy="603250"/>
          </a:xfrm>
          <a:prstGeom prst="rect">
            <a:avLst/>
          </a:prstGeom>
          <a:noFill/>
          <a:ln w="9525">
            <a:noFill/>
            <a:miter lim="800000"/>
            <a:headEnd/>
            <a:tailEnd/>
          </a:ln>
        </p:spPr>
      </p:pic>
      <p:pic>
        <p:nvPicPr>
          <p:cNvPr id="212004" name="Picture 4"/>
          <p:cNvPicPr>
            <a:picLocks noChangeAspect="1" noChangeArrowheads="1"/>
          </p:cNvPicPr>
          <p:nvPr/>
        </p:nvPicPr>
        <p:blipFill>
          <a:blip r:embed="rId7"/>
          <a:srcRect/>
          <a:stretch>
            <a:fillRect/>
          </a:stretch>
        </p:blipFill>
        <p:spPr bwMode="auto">
          <a:xfrm>
            <a:off x="2836863" y="325438"/>
            <a:ext cx="960437" cy="576262"/>
          </a:xfrm>
          <a:prstGeom prst="rect">
            <a:avLst/>
          </a:prstGeom>
          <a:noFill/>
          <a:ln w="9525">
            <a:noFill/>
            <a:miter lim="800000"/>
            <a:headEnd/>
            <a:tailEnd/>
          </a:ln>
        </p:spPr>
      </p:pic>
      <p:pic>
        <p:nvPicPr>
          <p:cNvPr id="212005" name="Picture 6"/>
          <p:cNvPicPr>
            <a:picLocks noChangeAspect="1" noChangeArrowheads="1"/>
          </p:cNvPicPr>
          <p:nvPr/>
        </p:nvPicPr>
        <p:blipFill>
          <a:blip r:embed="rId8"/>
          <a:srcRect/>
          <a:stretch>
            <a:fillRect/>
          </a:stretch>
        </p:blipFill>
        <p:spPr bwMode="auto">
          <a:xfrm>
            <a:off x="4979988" y="373063"/>
            <a:ext cx="527050" cy="527050"/>
          </a:xfrm>
          <a:prstGeom prst="rect">
            <a:avLst/>
          </a:prstGeom>
          <a:noFill/>
          <a:ln w="9525">
            <a:noFill/>
            <a:miter lim="800000"/>
            <a:headEnd/>
            <a:tailEnd/>
          </a:ln>
        </p:spPr>
      </p:pic>
      <p:sp>
        <p:nvSpPr>
          <p:cNvPr id="212006" name="CustomShape 32"/>
          <p:cNvSpPr>
            <a:spLocks noChangeArrowheads="1"/>
          </p:cNvSpPr>
          <p:nvPr/>
        </p:nvSpPr>
        <p:spPr bwMode="auto">
          <a:xfrm>
            <a:off x="93663" y="-38100"/>
            <a:ext cx="4852987" cy="822325"/>
          </a:xfrm>
          <a:prstGeom prst="rect">
            <a:avLst/>
          </a:prstGeom>
          <a:noFill/>
          <a:ln w="9525">
            <a:noFill/>
            <a:miter lim="800000"/>
            <a:headEnd/>
            <a:tailEnd/>
          </a:ln>
        </p:spPr>
        <p:txBody>
          <a:bodyPr lIns="90000" tIns="46800" rIns="90000" bIns="46800" anchor="ctr"/>
          <a:lstStyle/>
          <a:p>
            <a:r>
              <a:rPr lang="fr-FR" sz="3000" b="1">
                <a:solidFill>
                  <a:srgbClr val="0070C0"/>
                </a:solidFill>
                <a:cs typeface="DejaVu Sans" charset="0"/>
              </a:rPr>
              <a:t>Les acteurs</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14018" name="CustomShape 2"/>
          <p:cNvSpPr>
            <a:spLocks noChangeArrowheads="1"/>
          </p:cNvSpPr>
          <p:nvPr/>
        </p:nvSpPr>
        <p:spPr bwMode="auto">
          <a:xfrm>
            <a:off x="1487488" y="2562225"/>
            <a:ext cx="6811962" cy="1216025"/>
          </a:xfrm>
          <a:prstGeom prst="rect">
            <a:avLst/>
          </a:prstGeom>
          <a:noFill/>
          <a:ln w="9525">
            <a:noFill/>
            <a:miter lim="800000"/>
            <a:headEnd/>
            <a:tailEnd/>
          </a:ln>
        </p:spPr>
        <p:txBody>
          <a:bodyPr lIns="0" tIns="0" rIns="0" bIns="0"/>
          <a:lstStyle/>
          <a:p>
            <a:pPr>
              <a:lnSpc>
                <a:spcPts val="525"/>
              </a:lnSpc>
            </a:pPr>
            <a:r>
              <a:rPr lang="fr-FR" sz="4200" b="1">
                <a:solidFill>
                  <a:srgbClr val="FFFFFF"/>
                </a:solidFill>
                <a:ea typeface="ＭＳ Ｐゴシック" pitchFamily="34" charset="-128"/>
                <a:cs typeface="DejaVu Sans" charset="0"/>
              </a:rPr>
              <a:t>ANNEXE : la typologie des fonctions d’une MSAP</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CustomShape 1"/>
          <p:cNvSpPr>
            <a:spLocks noChangeArrowheads="1"/>
          </p:cNvSpPr>
          <p:nvPr/>
        </p:nvSpPr>
        <p:spPr bwMode="auto">
          <a:xfrm>
            <a:off x="228600" y="3021013"/>
            <a:ext cx="2149475" cy="1633537"/>
          </a:xfrm>
          <a:prstGeom prst="flowChartAlternateProcess">
            <a:avLst/>
          </a:prstGeom>
          <a:solidFill>
            <a:srgbClr val="FFFFFF"/>
          </a:solidFill>
          <a:ln w="9360">
            <a:solidFill>
              <a:srgbClr val="808000"/>
            </a:solidFill>
            <a:miter lim="800000"/>
            <a:headEnd/>
            <a:tailEnd/>
          </a:ln>
        </p:spPr>
        <p:txBody>
          <a:bodyPr lIns="90000" tIns="45000" rIns="90000" bIns="45000"/>
          <a:lstStyle/>
          <a:p>
            <a:r>
              <a:rPr lang="fr-FR" sz="1400" b="1">
                <a:solidFill>
                  <a:srgbClr val="808000"/>
                </a:solidFill>
                <a:latin typeface="Calibri" pitchFamily="34" charset="0"/>
                <a:cs typeface="Times New Roman" pitchFamily="16" charset="0"/>
              </a:rPr>
              <a:t>ESPACE DE PROXIMITE POLYVALENT</a:t>
            </a:r>
            <a:endParaRPr lang="fr-FR">
              <a:cs typeface="DejaVu Sans" charset="0"/>
            </a:endParaRPr>
          </a:p>
          <a:p>
            <a:r>
              <a:rPr lang="fr-FR" sz="1100">
                <a:solidFill>
                  <a:srgbClr val="808000"/>
                </a:solidFill>
                <a:latin typeface="Wingdings" pitchFamily="2" charset="2"/>
                <a:cs typeface="Times New Roman" pitchFamily="16" charset="0"/>
              </a:rPr>
              <a:t></a:t>
            </a:r>
            <a:r>
              <a:rPr lang="fr-FR" sz="1100">
                <a:solidFill>
                  <a:srgbClr val="808000"/>
                </a:solidFill>
                <a:latin typeface="Calibri" pitchFamily="34" charset="0"/>
                <a:cs typeface="Times New Roman" pitchFamily="16" charset="0"/>
              </a:rPr>
              <a:t> 1</a:t>
            </a:r>
            <a:r>
              <a:rPr lang="fr-FR" sz="1100" baseline="30000">
                <a:solidFill>
                  <a:srgbClr val="808000"/>
                </a:solidFill>
                <a:latin typeface="Calibri" pitchFamily="34" charset="0"/>
                <a:cs typeface="Times New Roman" pitchFamily="16" charset="0"/>
              </a:rPr>
              <a:t>er niveau d’accueil, mise en relation avec les opérateurs </a:t>
            </a:r>
            <a:endParaRPr lang="fr-FR">
              <a:cs typeface="DejaVu Sans" charset="0"/>
            </a:endParaRPr>
          </a:p>
          <a:p>
            <a:endParaRPr lang="fr-FR">
              <a:cs typeface="DejaVu Sans" charset="0"/>
            </a:endParaRPr>
          </a:p>
        </p:txBody>
      </p:sp>
      <p:pic>
        <p:nvPicPr>
          <p:cNvPr id="215042" name="Picture 23"/>
          <p:cNvPicPr>
            <a:picLocks noChangeAspect="1" noChangeArrowheads="1"/>
          </p:cNvPicPr>
          <p:nvPr/>
        </p:nvPicPr>
        <p:blipFill>
          <a:blip r:embed="rId2"/>
          <a:srcRect b="40219"/>
          <a:stretch>
            <a:fillRect/>
          </a:stretch>
        </p:blipFill>
        <p:spPr bwMode="auto">
          <a:xfrm>
            <a:off x="493713" y="3994150"/>
            <a:ext cx="871537" cy="446088"/>
          </a:xfrm>
          <a:prstGeom prst="rect">
            <a:avLst/>
          </a:prstGeom>
          <a:noFill/>
          <a:ln w="9525">
            <a:noFill/>
            <a:miter lim="800000"/>
            <a:headEnd/>
            <a:tailEnd/>
          </a:ln>
        </p:spPr>
      </p:pic>
      <p:pic>
        <p:nvPicPr>
          <p:cNvPr id="215043" name="Picture 22"/>
          <p:cNvPicPr>
            <a:picLocks noChangeAspect="1" noChangeArrowheads="1"/>
          </p:cNvPicPr>
          <p:nvPr/>
        </p:nvPicPr>
        <p:blipFill>
          <a:blip r:embed="rId3"/>
          <a:srcRect l="25781" t="25233" r="15874" b="23975"/>
          <a:stretch>
            <a:fillRect/>
          </a:stretch>
        </p:blipFill>
        <p:spPr bwMode="auto">
          <a:xfrm>
            <a:off x="1704975" y="3994150"/>
            <a:ext cx="554038" cy="493713"/>
          </a:xfrm>
          <a:prstGeom prst="rect">
            <a:avLst/>
          </a:prstGeom>
          <a:noFill/>
          <a:ln w="9525">
            <a:noFill/>
            <a:miter lim="800000"/>
            <a:headEnd/>
            <a:tailEnd/>
          </a:ln>
        </p:spPr>
      </p:pic>
      <p:sp>
        <p:nvSpPr>
          <p:cNvPr id="215044" name="CustomShape 2"/>
          <p:cNvSpPr>
            <a:spLocks noChangeArrowheads="1"/>
          </p:cNvSpPr>
          <p:nvPr/>
        </p:nvSpPr>
        <p:spPr bwMode="auto">
          <a:xfrm>
            <a:off x="228600" y="969963"/>
            <a:ext cx="2743200" cy="1747837"/>
          </a:xfrm>
          <a:prstGeom prst="flowChartAlternateProcess">
            <a:avLst/>
          </a:prstGeom>
          <a:solidFill>
            <a:srgbClr val="FFFFFF"/>
          </a:solidFill>
          <a:ln w="9360">
            <a:solidFill>
              <a:srgbClr val="FF0000"/>
            </a:solidFill>
            <a:miter lim="800000"/>
            <a:headEnd/>
            <a:tailEnd/>
          </a:ln>
        </p:spPr>
        <p:txBody>
          <a:bodyPr lIns="90000" tIns="45000" rIns="90000" bIns="45000"/>
          <a:lstStyle/>
          <a:p>
            <a:r>
              <a:rPr lang="fr-FR" sz="1400" b="1">
                <a:solidFill>
                  <a:srgbClr val="FF0000"/>
                </a:solidFill>
                <a:latin typeface="Calibri" pitchFamily="34" charset="0"/>
                <a:cs typeface="Times New Roman" pitchFamily="16" charset="0"/>
              </a:rPr>
              <a:t>ESPACE DE FACILITATION DES DEMARCHES</a:t>
            </a:r>
            <a:endParaRPr lang="fr-FR">
              <a:cs typeface="DejaVu Sans" charset="0"/>
            </a:endParaRPr>
          </a:p>
          <a:p>
            <a:r>
              <a:rPr lang="fr-FR" sz="1100">
                <a:solidFill>
                  <a:srgbClr val="FF0000"/>
                </a:solidFill>
                <a:latin typeface="Wingdings" pitchFamily="2" charset="2"/>
                <a:cs typeface="Times New Roman" pitchFamily="16" charset="0"/>
              </a:rPr>
              <a:t></a:t>
            </a:r>
            <a:r>
              <a:rPr lang="fr-FR" sz="1100">
                <a:solidFill>
                  <a:srgbClr val="FF0000"/>
                </a:solidFill>
                <a:latin typeface="Calibri" pitchFamily="34" charset="0"/>
                <a:cs typeface="Times New Roman" pitchFamily="16" charset="0"/>
              </a:rPr>
              <a:t> Prestation de service  et accompagnement sur les problématiques liés aux opérateurs présents</a:t>
            </a:r>
            <a:endParaRPr lang="fr-FR">
              <a:cs typeface="DejaVu Sans" charset="0"/>
            </a:endParaRPr>
          </a:p>
          <a:p>
            <a:endParaRPr lang="fr-FR">
              <a:cs typeface="DejaVu Sans" charset="0"/>
            </a:endParaRPr>
          </a:p>
        </p:txBody>
      </p:sp>
      <p:pic>
        <p:nvPicPr>
          <p:cNvPr id="215045" name="Picture 20"/>
          <p:cNvPicPr>
            <a:picLocks noChangeAspect="1" noChangeArrowheads="1"/>
          </p:cNvPicPr>
          <p:nvPr/>
        </p:nvPicPr>
        <p:blipFill>
          <a:blip r:embed="rId4"/>
          <a:srcRect/>
          <a:stretch>
            <a:fillRect/>
          </a:stretch>
        </p:blipFill>
        <p:spPr bwMode="auto">
          <a:xfrm>
            <a:off x="1982788" y="2024063"/>
            <a:ext cx="790575" cy="552450"/>
          </a:xfrm>
          <a:prstGeom prst="rect">
            <a:avLst/>
          </a:prstGeom>
          <a:noFill/>
          <a:ln w="9525">
            <a:noFill/>
            <a:miter lim="800000"/>
            <a:headEnd/>
            <a:tailEnd/>
          </a:ln>
        </p:spPr>
      </p:pic>
      <p:sp>
        <p:nvSpPr>
          <p:cNvPr id="215046" name="CustomShape 3"/>
          <p:cNvSpPr>
            <a:spLocks noChangeArrowheads="1"/>
          </p:cNvSpPr>
          <p:nvPr/>
        </p:nvSpPr>
        <p:spPr bwMode="auto">
          <a:xfrm>
            <a:off x="6043613" y="979488"/>
            <a:ext cx="2854325" cy="1487487"/>
          </a:xfrm>
          <a:prstGeom prst="flowChartAlternateProcess">
            <a:avLst/>
          </a:prstGeom>
          <a:solidFill>
            <a:srgbClr val="FFFFFF"/>
          </a:solidFill>
          <a:ln w="9360">
            <a:solidFill>
              <a:srgbClr val="333399"/>
            </a:solidFill>
            <a:miter lim="800000"/>
            <a:headEnd/>
            <a:tailEnd/>
          </a:ln>
        </p:spPr>
        <p:txBody>
          <a:bodyPr lIns="90000" tIns="45000" rIns="90000" bIns="45000"/>
          <a:lstStyle/>
          <a:p>
            <a:r>
              <a:rPr lang="fr-FR" sz="1400" b="1">
                <a:solidFill>
                  <a:srgbClr val="333399"/>
                </a:solidFill>
                <a:latin typeface="Calibri" pitchFamily="34" charset="0"/>
                <a:cs typeface="Times New Roman" pitchFamily="16" charset="0"/>
              </a:rPr>
              <a:t>ESPACE DE MEDIATION</a:t>
            </a:r>
            <a:endParaRPr lang="fr-FR">
              <a:cs typeface="DejaVu Sans" charset="0"/>
            </a:endParaRPr>
          </a:p>
          <a:p>
            <a:r>
              <a:rPr lang="fr-FR" sz="1100">
                <a:solidFill>
                  <a:srgbClr val="333399"/>
                </a:solidFill>
                <a:latin typeface="Wingdings" pitchFamily="2" charset="2"/>
                <a:cs typeface="Times New Roman" pitchFamily="16" charset="0"/>
              </a:rPr>
              <a:t></a:t>
            </a:r>
            <a:r>
              <a:rPr lang="fr-FR" sz="1100">
                <a:solidFill>
                  <a:srgbClr val="333399"/>
                </a:solidFill>
                <a:latin typeface="Calibri" pitchFamily="34" charset="0"/>
                <a:cs typeface="Times New Roman" pitchFamily="16" charset="0"/>
              </a:rPr>
              <a:t> Médiation, accompagnement en vue d’apporter des réponses précises</a:t>
            </a:r>
            <a:endParaRPr lang="fr-FR">
              <a:cs typeface="DejaVu Sans" charset="0"/>
            </a:endParaRPr>
          </a:p>
          <a:p>
            <a:endParaRPr lang="fr-FR">
              <a:cs typeface="DejaVu Sans" charset="0"/>
            </a:endParaRPr>
          </a:p>
        </p:txBody>
      </p:sp>
      <p:pic>
        <p:nvPicPr>
          <p:cNvPr id="215047" name="Picture 18"/>
          <p:cNvPicPr>
            <a:picLocks noChangeAspect="1" noChangeArrowheads="1"/>
          </p:cNvPicPr>
          <p:nvPr/>
        </p:nvPicPr>
        <p:blipFill>
          <a:blip r:embed="rId5"/>
          <a:srcRect/>
          <a:stretch>
            <a:fillRect/>
          </a:stretch>
        </p:blipFill>
        <p:spPr bwMode="auto">
          <a:xfrm>
            <a:off x="6335713" y="1793875"/>
            <a:ext cx="1109662" cy="711200"/>
          </a:xfrm>
          <a:prstGeom prst="rect">
            <a:avLst/>
          </a:prstGeom>
          <a:noFill/>
          <a:ln w="9525">
            <a:noFill/>
            <a:miter lim="800000"/>
            <a:headEnd/>
            <a:tailEnd/>
          </a:ln>
        </p:spPr>
      </p:pic>
      <p:sp>
        <p:nvSpPr>
          <p:cNvPr id="215048" name="CustomShape 4"/>
          <p:cNvSpPr>
            <a:spLocks noChangeArrowheads="1"/>
          </p:cNvSpPr>
          <p:nvPr/>
        </p:nvSpPr>
        <p:spPr bwMode="auto">
          <a:xfrm>
            <a:off x="6684963" y="2954338"/>
            <a:ext cx="2212975" cy="1766887"/>
          </a:xfrm>
          <a:prstGeom prst="flowChartAlternateProcess">
            <a:avLst/>
          </a:prstGeom>
          <a:solidFill>
            <a:srgbClr val="FFFFFF"/>
          </a:solidFill>
          <a:ln w="9360">
            <a:solidFill>
              <a:srgbClr val="FF9900"/>
            </a:solidFill>
            <a:miter lim="800000"/>
            <a:headEnd/>
            <a:tailEnd/>
          </a:ln>
        </p:spPr>
        <p:txBody>
          <a:bodyPr lIns="90000" tIns="45000" rIns="90000" bIns="45000"/>
          <a:lstStyle/>
          <a:p>
            <a:r>
              <a:rPr lang="fr-FR" sz="1400" b="1">
                <a:solidFill>
                  <a:srgbClr val="FF9900"/>
                </a:solidFill>
                <a:latin typeface="Calibri" pitchFamily="34" charset="0"/>
                <a:cs typeface="Times New Roman" pitchFamily="16" charset="0"/>
              </a:rPr>
              <a:t>ESPACE VITRINE DU TERRITOIRE </a:t>
            </a:r>
            <a:endParaRPr lang="fr-FR">
              <a:cs typeface="DejaVu Sans" charset="0"/>
            </a:endParaRPr>
          </a:p>
          <a:p>
            <a:r>
              <a:rPr lang="fr-FR" sz="1100">
                <a:solidFill>
                  <a:srgbClr val="FF9900"/>
                </a:solidFill>
                <a:latin typeface="Wingdings" pitchFamily="2" charset="2"/>
                <a:cs typeface="Times New Roman" pitchFamily="16" charset="0"/>
              </a:rPr>
              <a:t></a:t>
            </a:r>
            <a:r>
              <a:rPr lang="fr-FR" sz="1100">
                <a:solidFill>
                  <a:srgbClr val="FF9900"/>
                </a:solidFill>
                <a:latin typeface="Calibri" pitchFamily="34" charset="0"/>
                <a:cs typeface="Times New Roman" pitchFamily="16" charset="0"/>
              </a:rPr>
              <a:t> Promotion des activités touristiques et  culturelles du territoire</a:t>
            </a:r>
            <a:endParaRPr lang="fr-FR">
              <a:cs typeface="DejaVu Sans" charset="0"/>
            </a:endParaRPr>
          </a:p>
          <a:p>
            <a:endParaRPr lang="fr-FR">
              <a:cs typeface="DejaVu Sans" charset="0"/>
            </a:endParaRPr>
          </a:p>
        </p:txBody>
      </p:sp>
      <p:pic>
        <p:nvPicPr>
          <p:cNvPr id="215049" name="Picture 16"/>
          <p:cNvPicPr>
            <a:picLocks noChangeAspect="1" noChangeArrowheads="1"/>
          </p:cNvPicPr>
          <p:nvPr/>
        </p:nvPicPr>
        <p:blipFill>
          <a:blip r:embed="rId6"/>
          <a:srcRect/>
          <a:stretch>
            <a:fillRect/>
          </a:stretch>
        </p:blipFill>
        <p:spPr bwMode="auto">
          <a:xfrm>
            <a:off x="2471738" y="3213100"/>
            <a:ext cx="617537" cy="623888"/>
          </a:xfrm>
          <a:prstGeom prst="rect">
            <a:avLst/>
          </a:prstGeom>
          <a:noFill/>
          <a:ln w="9525">
            <a:noFill/>
            <a:miter lim="800000"/>
            <a:headEnd/>
            <a:tailEnd/>
          </a:ln>
        </p:spPr>
      </p:pic>
      <p:pic>
        <p:nvPicPr>
          <p:cNvPr id="215050" name="Picture 15"/>
          <p:cNvPicPr>
            <a:picLocks noChangeAspect="1" noChangeArrowheads="1"/>
          </p:cNvPicPr>
          <p:nvPr/>
        </p:nvPicPr>
        <p:blipFill>
          <a:blip r:embed="rId7"/>
          <a:srcRect/>
          <a:stretch>
            <a:fillRect/>
          </a:stretch>
        </p:blipFill>
        <p:spPr bwMode="auto">
          <a:xfrm>
            <a:off x="3300413" y="1612900"/>
            <a:ext cx="598487" cy="641350"/>
          </a:xfrm>
          <a:prstGeom prst="rect">
            <a:avLst/>
          </a:prstGeom>
          <a:noFill/>
          <a:ln w="9525">
            <a:noFill/>
            <a:miter lim="800000"/>
            <a:headEnd/>
            <a:tailEnd/>
          </a:ln>
        </p:spPr>
      </p:pic>
      <p:pic>
        <p:nvPicPr>
          <p:cNvPr id="215051" name="Picture 14"/>
          <p:cNvPicPr>
            <a:picLocks noChangeAspect="1" noChangeArrowheads="1"/>
          </p:cNvPicPr>
          <p:nvPr/>
        </p:nvPicPr>
        <p:blipFill>
          <a:blip r:embed="rId8"/>
          <a:srcRect/>
          <a:stretch>
            <a:fillRect/>
          </a:stretch>
        </p:blipFill>
        <p:spPr bwMode="auto">
          <a:xfrm>
            <a:off x="5319713" y="1770063"/>
            <a:ext cx="588962" cy="652462"/>
          </a:xfrm>
          <a:prstGeom prst="rect">
            <a:avLst/>
          </a:prstGeom>
          <a:noFill/>
          <a:ln w="9525">
            <a:noFill/>
            <a:miter lim="800000"/>
            <a:headEnd/>
            <a:tailEnd/>
          </a:ln>
        </p:spPr>
      </p:pic>
      <p:pic>
        <p:nvPicPr>
          <p:cNvPr id="215052" name="Picture 13"/>
          <p:cNvPicPr>
            <a:picLocks noChangeAspect="1" noChangeArrowheads="1"/>
          </p:cNvPicPr>
          <p:nvPr/>
        </p:nvPicPr>
        <p:blipFill>
          <a:blip r:embed="rId9"/>
          <a:srcRect/>
          <a:stretch>
            <a:fillRect/>
          </a:stretch>
        </p:blipFill>
        <p:spPr bwMode="auto">
          <a:xfrm>
            <a:off x="6019800" y="3268663"/>
            <a:ext cx="650875" cy="652462"/>
          </a:xfrm>
          <a:prstGeom prst="rect">
            <a:avLst/>
          </a:prstGeom>
          <a:noFill/>
          <a:ln w="9525">
            <a:noFill/>
            <a:miter lim="800000"/>
            <a:headEnd/>
            <a:tailEnd/>
          </a:ln>
        </p:spPr>
      </p:pic>
      <p:pic>
        <p:nvPicPr>
          <p:cNvPr id="215053" name="Picture 12"/>
          <p:cNvPicPr>
            <a:picLocks noChangeAspect="1" noChangeArrowheads="1"/>
          </p:cNvPicPr>
          <p:nvPr/>
        </p:nvPicPr>
        <p:blipFill>
          <a:blip r:embed="rId10"/>
          <a:srcRect/>
          <a:stretch>
            <a:fillRect/>
          </a:stretch>
        </p:blipFill>
        <p:spPr bwMode="auto">
          <a:xfrm>
            <a:off x="5451475" y="4724400"/>
            <a:ext cx="606425" cy="598488"/>
          </a:xfrm>
          <a:prstGeom prst="rect">
            <a:avLst/>
          </a:prstGeom>
          <a:noFill/>
          <a:ln w="9525">
            <a:noFill/>
            <a:miter lim="800000"/>
            <a:headEnd/>
            <a:tailEnd/>
          </a:ln>
        </p:spPr>
      </p:pic>
      <p:sp>
        <p:nvSpPr>
          <p:cNvPr id="215054" name="CustomShape 5"/>
          <p:cNvSpPr>
            <a:spLocks noChangeArrowheads="1"/>
          </p:cNvSpPr>
          <p:nvPr/>
        </p:nvSpPr>
        <p:spPr bwMode="auto">
          <a:xfrm>
            <a:off x="6135688" y="4954588"/>
            <a:ext cx="2857500" cy="1827212"/>
          </a:xfrm>
          <a:prstGeom prst="flowChartAlternateProcess">
            <a:avLst/>
          </a:prstGeom>
          <a:solidFill>
            <a:srgbClr val="FFFFFF"/>
          </a:solidFill>
          <a:ln w="9360">
            <a:solidFill>
              <a:srgbClr val="FF00FF"/>
            </a:solidFill>
            <a:miter lim="800000"/>
            <a:headEnd/>
            <a:tailEnd/>
          </a:ln>
        </p:spPr>
        <p:txBody>
          <a:bodyPr lIns="90000" tIns="45000" rIns="90000" bIns="45000"/>
          <a:lstStyle/>
          <a:p>
            <a:r>
              <a:rPr lang="fr-FR" sz="1400" b="1">
                <a:solidFill>
                  <a:srgbClr val="FF00FF"/>
                </a:solidFill>
                <a:latin typeface="Calibri" pitchFamily="34" charset="0"/>
                <a:cs typeface="Times New Roman" pitchFamily="16" charset="0"/>
              </a:rPr>
              <a:t>ESPACE PUBLIC NUMERIQUE</a:t>
            </a:r>
            <a:endParaRPr lang="fr-FR">
              <a:cs typeface="DejaVu Sans" charset="0"/>
            </a:endParaRPr>
          </a:p>
          <a:p>
            <a:r>
              <a:rPr lang="fr-FR" sz="1100">
                <a:solidFill>
                  <a:srgbClr val="FF00FF"/>
                </a:solidFill>
                <a:latin typeface="Wingdings" pitchFamily="2" charset="2"/>
                <a:cs typeface="Times New Roman" pitchFamily="16" charset="0"/>
              </a:rPr>
              <a:t></a:t>
            </a:r>
            <a:r>
              <a:rPr lang="fr-FR" sz="1100">
                <a:solidFill>
                  <a:srgbClr val="FF00FF"/>
                </a:solidFill>
                <a:latin typeface="Calibri" pitchFamily="34" charset="0"/>
                <a:cs typeface="Times New Roman" pitchFamily="16" charset="0"/>
              </a:rPr>
              <a:t> Accès – accompagnement dans l’utilisation des nouvelles technologies</a:t>
            </a:r>
            <a:endParaRPr lang="fr-FR">
              <a:cs typeface="DejaVu Sans" charset="0"/>
            </a:endParaRPr>
          </a:p>
          <a:p>
            <a:endParaRPr lang="fr-FR">
              <a:cs typeface="DejaVu Sans" charset="0"/>
            </a:endParaRPr>
          </a:p>
        </p:txBody>
      </p:sp>
      <p:pic>
        <p:nvPicPr>
          <p:cNvPr id="215055" name="Picture 10"/>
          <p:cNvPicPr>
            <a:picLocks noChangeAspect="1" noChangeArrowheads="1"/>
          </p:cNvPicPr>
          <p:nvPr/>
        </p:nvPicPr>
        <p:blipFill>
          <a:blip r:embed="rId11"/>
          <a:srcRect/>
          <a:stretch>
            <a:fillRect/>
          </a:stretch>
        </p:blipFill>
        <p:spPr bwMode="auto">
          <a:xfrm>
            <a:off x="3448050" y="4840288"/>
            <a:ext cx="608013" cy="606425"/>
          </a:xfrm>
          <a:prstGeom prst="rect">
            <a:avLst/>
          </a:prstGeom>
          <a:noFill/>
          <a:ln w="9525">
            <a:noFill/>
            <a:miter lim="800000"/>
            <a:headEnd/>
            <a:tailEnd/>
          </a:ln>
        </p:spPr>
      </p:pic>
      <p:sp>
        <p:nvSpPr>
          <p:cNvPr id="215056" name="CustomShape 6"/>
          <p:cNvSpPr>
            <a:spLocks noChangeArrowheads="1"/>
          </p:cNvSpPr>
          <p:nvPr/>
        </p:nvSpPr>
        <p:spPr bwMode="auto">
          <a:xfrm>
            <a:off x="557213" y="4840288"/>
            <a:ext cx="2743200" cy="1941512"/>
          </a:xfrm>
          <a:prstGeom prst="flowChartAlternateProcess">
            <a:avLst/>
          </a:prstGeom>
          <a:solidFill>
            <a:srgbClr val="FFFFFF"/>
          </a:solidFill>
          <a:ln w="9360">
            <a:solidFill>
              <a:srgbClr val="000000"/>
            </a:solidFill>
            <a:miter lim="800000"/>
            <a:headEnd/>
            <a:tailEnd/>
          </a:ln>
        </p:spPr>
        <p:txBody>
          <a:bodyPr lIns="90000" tIns="45000" rIns="90000" bIns="45000"/>
          <a:lstStyle/>
          <a:p>
            <a:r>
              <a:rPr lang="fr-FR" sz="1400" b="1">
                <a:solidFill>
                  <a:srgbClr val="808080"/>
                </a:solidFill>
                <a:latin typeface="Calibri" pitchFamily="34" charset="0"/>
                <a:cs typeface="Times New Roman" pitchFamily="16" charset="0"/>
              </a:rPr>
              <a:t>PERMANENCE DE SERVICES SPECIFIQUES</a:t>
            </a:r>
            <a:endParaRPr lang="fr-FR">
              <a:cs typeface="DejaVu Sans" charset="0"/>
            </a:endParaRPr>
          </a:p>
          <a:p>
            <a:r>
              <a:rPr lang="fr-FR" sz="1100">
                <a:solidFill>
                  <a:srgbClr val="999999"/>
                </a:solidFill>
                <a:latin typeface="Wingdings" pitchFamily="2" charset="2"/>
                <a:cs typeface="Times New Roman" pitchFamily="16" charset="0"/>
              </a:rPr>
              <a:t></a:t>
            </a:r>
            <a:r>
              <a:rPr lang="fr-FR" sz="1100">
                <a:solidFill>
                  <a:srgbClr val="999999"/>
                </a:solidFill>
                <a:latin typeface="Calibri" pitchFamily="34" charset="0"/>
                <a:cs typeface="Times New Roman" pitchFamily="16" charset="0"/>
              </a:rPr>
              <a:t> Services délivrés par des spécialistes sur des thèmes précis (sanitaire et social, emploi, etc.).</a:t>
            </a:r>
            <a:endParaRPr lang="fr-FR">
              <a:cs typeface="DejaVu Sans" charset="0"/>
            </a:endParaRPr>
          </a:p>
          <a:p>
            <a:endParaRPr lang="fr-FR">
              <a:cs typeface="DejaVu Sans" charset="0"/>
            </a:endParaRPr>
          </a:p>
        </p:txBody>
      </p:sp>
      <p:pic>
        <p:nvPicPr>
          <p:cNvPr id="215057" name="Picture 8"/>
          <p:cNvPicPr>
            <a:picLocks noChangeAspect="1" noChangeArrowheads="1"/>
          </p:cNvPicPr>
          <p:nvPr/>
        </p:nvPicPr>
        <p:blipFill>
          <a:blip r:embed="rId12"/>
          <a:srcRect/>
          <a:stretch>
            <a:fillRect/>
          </a:stretch>
        </p:blipFill>
        <p:spPr bwMode="auto">
          <a:xfrm>
            <a:off x="3600450" y="2506663"/>
            <a:ext cx="2046288" cy="2100262"/>
          </a:xfrm>
          <a:prstGeom prst="rect">
            <a:avLst/>
          </a:prstGeom>
          <a:noFill/>
          <a:ln w="9525">
            <a:noFill/>
            <a:miter lim="800000"/>
            <a:headEnd/>
            <a:tailEnd/>
          </a:ln>
        </p:spPr>
      </p:pic>
      <p:pic>
        <p:nvPicPr>
          <p:cNvPr id="215058" name="Picture 7"/>
          <p:cNvPicPr>
            <a:picLocks noChangeAspect="1" noChangeArrowheads="1"/>
          </p:cNvPicPr>
          <p:nvPr/>
        </p:nvPicPr>
        <p:blipFill>
          <a:blip r:embed="rId13"/>
          <a:srcRect l="8318" r="-73"/>
          <a:stretch>
            <a:fillRect/>
          </a:stretch>
        </p:blipFill>
        <p:spPr bwMode="auto">
          <a:xfrm>
            <a:off x="1806575" y="5762625"/>
            <a:ext cx="1028700" cy="995363"/>
          </a:xfrm>
          <a:prstGeom prst="rect">
            <a:avLst/>
          </a:prstGeom>
          <a:noFill/>
          <a:ln w="9525">
            <a:noFill/>
            <a:miter lim="800000"/>
            <a:headEnd/>
            <a:tailEnd/>
          </a:ln>
        </p:spPr>
      </p:pic>
      <p:pic>
        <p:nvPicPr>
          <p:cNvPr id="215059" name="Picture 6"/>
          <p:cNvPicPr>
            <a:picLocks noChangeAspect="1" noChangeArrowheads="1"/>
          </p:cNvPicPr>
          <p:nvPr/>
        </p:nvPicPr>
        <p:blipFill>
          <a:blip r:embed="rId14"/>
          <a:srcRect/>
          <a:stretch>
            <a:fillRect/>
          </a:stretch>
        </p:blipFill>
        <p:spPr bwMode="auto">
          <a:xfrm>
            <a:off x="7604125" y="5811838"/>
            <a:ext cx="790575" cy="598487"/>
          </a:xfrm>
          <a:prstGeom prst="rect">
            <a:avLst/>
          </a:prstGeom>
          <a:noFill/>
          <a:ln w="9525">
            <a:noFill/>
            <a:miter lim="800000"/>
            <a:headEnd/>
            <a:tailEnd/>
          </a:ln>
        </p:spPr>
      </p:pic>
      <p:pic>
        <p:nvPicPr>
          <p:cNvPr id="215060" name="Picture 5"/>
          <p:cNvPicPr>
            <a:picLocks noChangeAspect="1" noChangeArrowheads="1"/>
          </p:cNvPicPr>
          <p:nvPr/>
        </p:nvPicPr>
        <p:blipFill>
          <a:blip r:embed="rId15"/>
          <a:srcRect/>
          <a:stretch>
            <a:fillRect/>
          </a:stretch>
        </p:blipFill>
        <p:spPr bwMode="auto">
          <a:xfrm>
            <a:off x="6759575" y="5797550"/>
            <a:ext cx="446088" cy="652463"/>
          </a:xfrm>
          <a:prstGeom prst="rect">
            <a:avLst/>
          </a:prstGeom>
          <a:noFill/>
          <a:ln w="9525">
            <a:noFill/>
            <a:miter lim="800000"/>
            <a:headEnd/>
            <a:tailEnd/>
          </a:ln>
        </p:spPr>
      </p:pic>
      <p:pic>
        <p:nvPicPr>
          <p:cNvPr id="215061" name="Picture 4"/>
          <p:cNvPicPr>
            <a:picLocks noChangeAspect="1" noChangeArrowheads="1"/>
          </p:cNvPicPr>
          <p:nvPr/>
        </p:nvPicPr>
        <p:blipFill>
          <a:blip r:embed="rId16"/>
          <a:srcRect/>
          <a:stretch>
            <a:fillRect/>
          </a:stretch>
        </p:blipFill>
        <p:spPr bwMode="auto">
          <a:xfrm>
            <a:off x="6889750" y="4044950"/>
            <a:ext cx="633413" cy="609600"/>
          </a:xfrm>
          <a:prstGeom prst="rect">
            <a:avLst/>
          </a:prstGeom>
          <a:noFill/>
          <a:ln w="9525">
            <a:noFill/>
            <a:miter lim="800000"/>
            <a:headEnd/>
            <a:tailEnd/>
          </a:ln>
        </p:spPr>
      </p:pic>
      <p:pic>
        <p:nvPicPr>
          <p:cNvPr id="215062" name="Picture 3"/>
          <p:cNvPicPr>
            <a:picLocks noChangeAspect="1" noChangeArrowheads="1"/>
          </p:cNvPicPr>
          <p:nvPr/>
        </p:nvPicPr>
        <p:blipFill>
          <a:blip r:embed="rId17"/>
          <a:srcRect/>
          <a:stretch>
            <a:fillRect/>
          </a:stretch>
        </p:blipFill>
        <p:spPr bwMode="auto">
          <a:xfrm>
            <a:off x="7681913" y="1754188"/>
            <a:ext cx="712787" cy="712787"/>
          </a:xfrm>
          <a:prstGeom prst="rect">
            <a:avLst/>
          </a:prstGeom>
          <a:noFill/>
          <a:ln w="9525">
            <a:noFill/>
            <a:miter lim="800000"/>
            <a:headEnd/>
            <a:tailEnd/>
          </a:ln>
        </p:spPr>
      </p:pic>
      <p:pic>
        <p:nvPicPr>
          <p:cNvPr id="215063" name="Picture 2"/>
          <p:cNvPicPr>
            <a:picLocks noChangeAspect="1" noChangeArrowheads="1"/>
          </p:cNvPicPr>
          <p:nvPr/>
        </p:nvPicPr>
        <p:blipFill>
          <a:blip r:embed="rId18"/>
          <a:srcRect l="26408" t="11266" r="5484"/>
          <a:stretch>
            <a:fillRect/>
          </a:stretch>
        </p:blipFill>
        <p:spPr bwMode="auto">
          <a:xfrm>
            <a:off x="7696200" y="3870325"/>
            <a:ext cx="873125" cy="754063"/>
          </a:xfrm>
          <a:prstGeom prst="rect">
            <a:avLst/>
          </a:prstGeom>
          <a:noFill/>
          <a:ln w="9525">
            <a:noFill/>
            <a:miter lim="800000"/>
            <a:headEnd/>
            <a:tailEnd/>
          </a:ln>
        </p:spPr>
      </p:pic>
      <p:sp>
        <p:nvSpPr>
          <p:cNvPr id="215064" name="CustomShape 7"/>
          <p:cNvSpPr>
            <a:spLocks noChangeArrowheads="1"/>
          </p:cNvSpPr>
          <p:nvPr/>
        </p:nvSpPr>
        <p:spPr bwMode="auto">
          <a:xfrm>
            <a:off x="3448050" y="3390900"/>
            <a:ext cx="2379663" cy="811213"/>
          </a:xfrm>
          <a:prstGeom prst="rect">
            <a:avLst/>
          </a:prstGeom>
          <a:noFill/>
          <a:ln w="9360">
            <a:solidFill>
              <a:srgbClr val="FFFFFF"/>
            </a:solidFill>
            <a:miter lim="800000"/>
            <a:headEnd/>
            <a:tailEnd/>
          </a:ln>
        </p:spPr>
        <p:txBody>
          <a:bodyPr lIns="90000" tIns="45000" rIns="90000" bIns="45000"/>
          <a:lstStyle/>
          <a:p>
            <a:pPr algn="ctr"/>
            <a:r>
              <a:rPr lang="fr-FR" sz="2000" b="1" u="sng">
                <a:solidFill>
                  <a:srgbClr val="333399"/>
                </a:solidFill>
                <a:latin typeface="Calibri" pitchFamily="34" charset="0"/>
                <a:cs typeface="Times New Roman" pitchFamily="16" charset="0"/>
              </a:rPr>
              <a:t>TYPOLOGIES </a:t>
            </a:r>
            <a:endParaRPr lang="fr-FR">
              <a:cs typeface="DejaVu Sans" charset="0"/>
            </a:endParaRPr>
          </a:p>
        </p:txBody>
      </p:sp>
      <p:sp>
        <p:nvSpPr>
          <p:cNvPr id="215065" name="CustomShape 8"/>
          <p:cNvSpPr>
            <a:spLocks noChangeArrowheads="1"/>
          </p:cNvSpPr>
          <p:nvPr/>
        </p:nvSpPr>
        <p:spPr bwMode="auto">
          <a:xfrm>
            <a:off x="0" y="0"/>
            <a:ext cx="9144000" cy="457200"/>
          </a:xfrm>
          <a:prstGeom prst="rect">
            <a:avLst/>
          </a:prstGeom>
          <a:noFill/>
          <a:ln w="9525">
            <a:noFill/>
            <a:miter lim="800000"/>
            <a:headEnd/>
            <a:tailEnd/>
          </a:ln>
        </p:spPr>
        <p:txBody>
          <a:bodyPr/>
          <a:lstStyle/>
          <a:p>
            <a:endParaRPr lang="fr-FR"/>
          </a:p>
        </p:txBody>
      </p:sp>
      <p:sp>
        <p:nvSpPr>
          <p:cNvPr id="215066" name="CustomShape 9"/>
          <p:cNvSpPr>
            <a:spLocks noChangeArrowheads="1"/>
          </p:cNvSpPr>
          <p:nvPr/>
        </p:nvSpPr>
        <p:spPr bwMode="auto">
          <a:xfrm>
            <a:off x="493713" y="206375"/>
            <a:ext cx="8207375" cy="719138"/>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La typologie des fonctions d’une MSAP</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ustomShape 1"/>
          <p:cNvSpPr>
            <a:spLocks noChangeArrowheads="1"/>
          </p:cNvSpPr>
          <p:nvPr/>
        </p:nvSpPr>
        <p:spPr bwMode="auto">
          <a:xfrm>
            <a:off x="863600" y="1979613"/>
            <a:ext cx="7920038" cy="3971925"/>
          </a:xfrm>
          <a:prstGeom prst="rect">
            <a:avLst/>
          </a:prstGeom>
          <a:noFill/>
          <a:ln w="9525">
            <a:noFill/>
            <a:miter lim="800000"/>
            <a:headEnd/>
            <a:tailEnd/>
          </a:ln>
        </p:spPr>
        <p:txBody>
          <a:bodyPr lIns="0" tIns="0" rIns="0" bIns="180000"/>
          <a:lstStyle/>
          <a:p>
            <a:pPr algn="just"/>
            <a:r>
              <a:rPr lang="fr-FR" sz="1200" b="1">
                <a:solidFill>
                  <a:srgbClr val="0A3B93"/>
                </a:solidFill>
                <a:ea typeface="ＭＳ Ｐゴシック" pitchFamily="34" charset="-128"/>
                <a:cs typeface="DejaVu Sans" charset="0"/>
              </a:rPr>
              <a:t>Les différents types de Maisons de services au public sont destinés à présenter un panorama des possibilités offertes dans le cadre de ce dispositif. </a:t>
            </a:r>
            <a:endParaRPr lang="fr-FR">
              <a:cs typeface="DejaVu Sans" charset="0"/>
            </a:endParaRPr>
          </a:p>
          <a:p>
            <a:pPr algn="just"/>
            <a:r>
              <a:rPr lang="fr-FR" sz="1200" b="1">
                <a:solidFill>
                  <a:srgbClr val="0A3B93"/>
                </a:solidFill>
                <a:ea typeface="ＭＳ Ｐゴシック" pitchFamily="34" charset="-128"/>
                <a:cs typeface="DejaVu Sans" charset="0"/>
              </a:rPr>
              <a:t>Les différents types de Maisons de services au public ne sont évidemment pas incompatibles les uns avec les autres. </a:t>
            </a:r>
            <a:endParaRPr lang="fr-FR">
              <a:cs typeface="DejaVu Sans" charset="0"/>
            </a:endParaRPr>
          </a:p>
          <a:p>
            <a:pPr algn="just"/>
            <a:r>
              <a:rPr lang="fr-FR" sz="1200" b="1">
                <a:solidFill>
                  <a:srgbClr val="0A3B93"/>
                </a:solidFill>
                <a:ea typeface="ＭＳ Ｐゴシック" pitchFamily="34" charset="-128"/>
                <a:cs typeface="DejaVu Sans" charset="0"/>
              </a:rPr>
              <a:t>Il appartient aux acteurs locaux de se servir de ces outils pour construire la Maison de service au public qui réponde le plus efficacement aux besoins locaux. </a:t>
            </a:r>
            <a:endParaRPr lang="fr-FR">
              <a:cs typeface="DejaVu Sans" charset="0"/>
            </a:endParaRPr>
          </a:p>
        </p:txBody>
      </p:sp>
      <p:sp>
        <p:nvSpPr>
          <p:cNvPr id="216066"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217090" name="Picture 2"/>
          <p:cNvPicPr>
            <a:picLocks noChangeAspect="1" noChangeArrowheads="1"/>
          </p:cNvPicPr>
          <p:nvPr/>
        </p:nvPicPr>
        <p:blipFill>
          <a:blip r:embed="rId2"/>
          <a:srcRect/>
          <a:stretch>
            <a:fillRect/>
          </a:stretch>
        </p:blipFill>
        <p:spPr bwMode="auto">
          <a:xfrm>
            <a:off x="1960563" y="1549400"/>
            <a:ext cx="5164137" cy="2967038"/>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70C0"/>
                </a:solidFill>
                <a:cs typeface="DejaVu Sans" charset="0"/>
              </a:rPr>
              <a:t>Fiche d’identité de l’espace de proximité polyvalent</a:t>
            </a:r>
            <a:endParaRPr lang="fr-FR">
              <a:cs typeface="DejaVu Sans" charset="0"/>
            </a:endParaRPr>
          </a:p>
        </p:txBody>
      </p:sp>
      <p:sp>
        <p:nvSpPr>
          <p:cNvPr id="218114"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18115" name="CustomShape 3"/>
          <p:cNvSpPr>
            <a:spLocks noChangeArrowheads="1"/>
          </p:cNvSpPr>
          <p:nvPr/>
        </p:nvSpPr>
        <p:spPr bwMode="auto">
          <a:xfrm>
            <a:off x="219075" y="1323975"/>
            <a:ext cx="3257550" cy="4559300"/>
          </a:xfrm>
          <a:prstGeom prst="rect">
            <a:avLst/>
          </a:prstGeom>
          <a:noFill/>
          <a:ln w="9525">
            <a:solidFill>
              <a:srgbClr val="0070C0"/>
            </a:solidFill>
            <a:miter lim="800000"/>
            <a:headEnd/>
            <a:tailEnd/>
          </a:ln>
        </p:spPr>
        <p:txBody>
          <a:bodyPr lIns="90000" tIns="45000" rIns="90000" bIns="45000"/>
          <a:lstStyle/>
          <a:p>
            <a:pPr>
              <a:lnSpc>
                <a:spcPts val="275"/>
              </a:lnSpc>
            </a:pPr>
            <a:r>
              <a:rPr lang="fr-FR" sz="1200" b="1" i="1" u="sng">
                <a:solidFill>
                  <a:srgbClr val="000000"/>
                </a:solidFill>
                <a:cs typeface="DejaVu Sans" charset="0"/>
              </a:rPr>
              <a:t>Une MSAP généraliste : </a:t>
            </a:r>
            <a:endParaRPr lang="fr-FR">
              <a:cs typeface="DejaVu Sans" charset="0"/>
            </a:endParaRPr>
          </a:p>
          <a:p>
            <a:pPr>
              <a:lnSpc>
                <a:spcPts val="275"/>
              </a:lnSpc>
              <a:buFont typeface="StarSymbol" charset="0"/>
              <a:buChar char="-"/>
            </a:pPr>
            <a:r>
              <a:rPr lang="fr-FR" sz="1100" u="sng">
                <a:solidFill>
                  <a:srgbClr val="000000"/>
                </a:solidFill>
                <a:cs typeface="DejaVu Sans" charset="0"/>
              </a:rPr>
              <a:t>Lieu d’implantation idéal </a:t>
            </a:r>
            <a:r>
              <a:rPr lang="fr-FR" sz="1100">
                <a:solidFill>
                  <a:srgbClr val="000000"/>
                </a:solidFill>
                <a:cs typeface="DejaVu Sans" charset="0"/>
              </a:rPr>
              <a:t>: au centre d’un bourg rural</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Porteur type </a:t>
            </a:r>
            <a:r>
              <a:rPr lang="fr-FR" sz="1100">
                <a:solidFill>
                  <a:srgbClr val="000000"/>
                </a:solidFill>
                <a:cs typeface="DejaVu Sans" charset="0"/>
              </a:rPr>
              <a:t>: commune ou communauté de communes</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Public cible </a:t>
            </a:r>
            <a:r>
              <a:rPr lang="fr-FR" sz="1100">
                <a:solidFill>
                  <a:srgbClr val="000000"/>
                </a:solidFill>
                <a:cs typeface="DejaVu Sans" charset="0"/>
              </a:rPr>
              <a:t>: tout public </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Partenariats envisageables : </a:t>
            </a:r>
            <a:r>
              <a:rPr lang="fr-FR" sz="1100">
                <a:solidFill>
                  <a:srgbClr val="000000"/>
                </a:solidFill>
                <a:cs typeface="DejaVu Sans" charset="0"/>
              </a:rPr>
              <a:t>large, en tenant compte des opérateurs déjà présents sur le territoire </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Niveau de service : </a:t>
            </a:r>
            <a:r>
              <a:rPr lang="fr-FR" sz="1100">
                <a:solidFill>
                  <a:srgbClr val="000000"/>
                </a:solidFill>
                <a:cs typeface="DejaVu Sans" charset="0"/>
              </a:rPr>
              <a:t>1er niveau d’accueil, ainsi que sur la mise en relation vers les opérateurs via une borne visio-accueil ou un téléphone.</a:t>
            </a:r>
            <a:endParaRPr lang="fr-FR">
              <a:cs typeface="DejaVu Sans" charset="0"/>
            </a:endParaRPr>
          </a:p>
        </p:txBody>
      </p:sp>
      <p:sp>
        <p:nvSpPr>
          <p:cNvPr id="218116" name="CustomShape 4"/>
          <p:cNvSpPr>
            <a:spLocks noChangeArrowheads="1"/>
          </p:cNvSpPr>
          <p:nvPr/>
        </p:nvSpPr>
        <p:spPr bwMode="auto">
          <a:xfrm>
            <a:off x="3590925" y="1323975"/>
            <a:ext cx="5410200" cy="3563938"/>
          </a:xfrm>
          <a:prstGeom prst="rect">
            <a:avLst/>
          </a:prstGeom>
          <a:noFill/>
          <a:ln w="9525">
            <a:solidFill>
              <a:srgbClr val="0070C0"/>
            </a:solidFill>
            <a:miter lim="800000"/>
            <a:headEnd/>
            <a:tailEnd/>
          </a:ln>
        </p:spPr>
        <p:txBody>
          <a:bodyPr lIns="90000" tIns="45000" rIns="90000" bIns="45000"/>
          <a:lstStyle/>
          <a:p>
            <a:pPr>
              <a:lnSpc>
                <a:spcPts val="175"/>
              </a:lnSpc>
            </a:pPr>
            <a:r>
              <a:rPr lang="fr-FR" sz="1200" b="1" i="1" u="sng">
                <a:solidFill>
                  <a:srgbClr val="000000"/>
                </a:solidFill>
                <a:cs typeface="DejaVu Sans" charset="0"/>
              </a:rPr>
              <a:t>Thématiques pouvant être développées dans ce cadre :</a:t>
            </a:r>
            <a:endParaRPr lang="fr-FR">
              <a:cs typeface="DejaVu Sans" charset="0"/>
            </a:endParaRPr>
          </a:p>
          <a:p>
            <a:pPr>
              <a:lnSpc>
                <a:spcPts val="175"/>
              </a:lnSpc>
            </a:pPr>
            <a:endParaRPr lang="fr-FR">
              <a:cs typeface="DejaVu Sans" charset="0"/>
            </a:endParaRPr>
          </a:p>
          <a:p>
            <a:pPr>
              <a:lnSpc>
                <a:spcPts val="175"/>
              </a:lnSpc>
            </a:pPr>
            <a:r>
              <a:rPr lang="fr-FR" sz="1200">
                <a:solidFill>
                  <a:srgbClr val="000000"/>
                </a:solidFill>
                <a:cs typeface="DejaVu Sans" charset="0"/>
              </a:rPr>
              <a:t> -	</a:t>
            </a:r>
            <a:r>
              <a:rPr lang="fr-FR" sz="1100">
                <a:solidFill>
                  <a:srgbClr val="000000"/>
                </a:solidFill>
                <a:cs typeface="DejaVu Sans" charset="0"/>
              </a:rPr>
              <a:t>Démarches administratives</a:t>
            </a:r>
            <a:endParaRPr lang="fr-FR">
              <a:cs typeface="DejaVu Sans" charset="0"/>
            </a:endParaRPr>
          </a:p>
          <a:p>
            <a:pPr>
              <a:lnSpc>
                <a:spcPts val="175"/>
              </a:lnSpc>
            </a:pPr>
            <a:r>
              <a:rPr lang="fr-FR" sz="1100">
                <a:solidFill>
                  <a:srgbClr val="000000"/>
                </a:solidFill>
                <a:cs typeface="DejaVu Sans" charset="0"/>
              </a:rPr>
              <a:t>-	Emploi / insertion </a:t>
            </a:r>
            <a:endParaRPr lang="fr-FR">
              <a:cs typeface="DejaVu Sans" charset="0"/>
            </a:endParaRPr>
          </a:p>
          <a:p>
            <a:pPr>
              <a:lnSpc>
                <a:spcPts val="175"/>
              </a:lnSpc>
            </a:pPr>
            <a:r>
              <a:rPr lang="fr-FR" sz="1100">
                <a:solidFill>
                  <a:srgbClr val="000000"/>
                </a:solidFill>
                <a:cs typeface="DejaVu Sans" charset="0"/>
              </a:rPr>
              <a:t>-	Social / solidarité</a:t>
            </a:r>
            <a:endParaRPr lang="fr-FR">
              <a:cs typeface="DejaVu Sans" charset="0"/>
            </a:endParaRPr>
          </a:p>
          <a:p>
            <a:pPr>
              <a:lnSpc>
                <a:spcPts val="175"/>
              </a:lnSpc>
            </a:pPr>
            <a:r>
              <a:rPr lang="fr-FR" sz="1100">
                <a:solidFill>
                  <a:srgbClr val="000000"/>
                </a:solidFill>
                <a:cs typeface="DejaVu Sans" charset="0"/>
              </a:rPr>
              <a:t>-	Surendettement</a:t>
            </a:r>
            <a:endParaRPr lang="fr-FR">
              <a:cs typeface="DejaVu Sans" charset="0"/>
            </a:endParaRPr>
          </a:p>
          <a:p>
            <a:pPr>
              <a:lnSpc>
                <a:spcPts val="175"/>
              </a:lnSpc>
            </a:pPr>
            <a:r>
              <a:rPr lang="fr-FR" sz="1100">
                <a:solidFill>
                  <a:srgbClr val="000000"/>
                </a:solidFill>
                <a:cs typeface="DejaVu Sans" charset="0"/>
              </a:rPr>
              <a:t>-	Santé</a:t>
            </a:r>
            <a:endParaRPr lang="fr-FR">
              <a:cs typeface="DejaVu Sans" charset="0"/>
            </a:endParaRPr>
          </a:p>
          <a:p>
            <a:pPr>
              <a:lnSpc>
                <a:spcPts val="175"/>
              </a:lnSpc>
            </a:pPr>
            <a:r>
              <a:rPr lang="fr-FR" sz="1100">
                <a:solidFill>
                  <a:srgbClr val="000000"/>
                </a:solidFill>
                <a:cs typeface="DejaVu Sans" charset="0"/>
              </a:rPr>
              <a:t>-	Famille / jeunesse / vieillesse</a:t>
            </a:r>
            <a:endParaRPr lang="fr-FR">
              <a:cs typeface="DejaVu Sans" charset="0"/>
            </a:endParaRPr>
          </a:p>
          <a:p>
            <a:pPr>
              <a:lnSpc>
                <a:spcPts val="175"/>
              </a:lnSpc>
            </a:pPr>
            <a:r>
              <a:rPr lang="fr-FR" sz="1100">
                <a:solidFill>
                  <a:srgbClr val="000000"/>
                </a:solidFill>
                <a:cs typeface="DejaVu Sans" charset="0"/>
              </a:rPr>
              <a:t>-	Petite enfance</a:t>
            </a:r>
            <a:endParaRPr lang="fr-FR">
              <a:cs typeface="DejaVu Sans" charset="0"/>
            </a:endParaRPr>
          </a:p>
          <a:p>
            <a:pPr>
              <a:lnSpc>
                <a:spcPts val="175"/>
              </a:lnSpc>
            </a:pPr>
            <a:r>
              <a:rPr lang="fr-FR" sz="1100">
                <a:solidFill>
                  <a:srgbClr val="000000"/>
                </a:solidFill>
                <a:cs typeface="DejaVu Sans" charset="0"/>
              </a:rPr>
              <a:t>-	Énergie / environnement</a:t>
            </a:r>
            <a:endParaRPr lang="fr-FR">
              <a:cs typeface="DejaVu Sans" charset="0"/>
            </a:endParaRPr>
          </a:p>
          <a:p>
            <a:pPr>
              <a:lnSpc>
                <a:spcPts val="175"/>
              </a:lnSpc>
            </a:pPr>
            <a:r>
              <a:rPr lang="fr-FR" sz="1100">
                <a:solidFill>
                  <a:srgbClr val="000000"/>
                </a:solidFill>
                <a:cs typeface="DejaVu Sans" charset="0"/>
              </a:rPr>
              <a:t>-	Services postaux</a:t>
            </a:r>
            <a:endParaRPr lang="fr-FR">
              <a:cs typeface="DejaVu Sans" charset="0"/>
            </a:endParaRPr>
          </a:p>
          <a:p>
            <a:pPr>
              <a:lnSpc>
                <a:spcPts val="175"/>
              </a:lnSpc>
            </a:pPr>
            <a:r>
              <a:rPr lang="fr-FR" sz="1100">
                <a:solidFill>
                  <a:srgbClr val="000000"/>
                </a:solidFill>
                <a:cs typeface="DejaVu Sans" charset="0"/>
              </a:rPr>
              <a:t>-	Transport / mobilité</a:t>
            </a:r>
            <a:endParaRPr lang="fr-FR">
              <a:cs typeface="DejaVu Sans" charset="0"/>
            </a:endParaRPr>
          </a:p>
          <a:p>
            <a:pPr>
              <a:lnSpc>
                <a:spcPts val="175"/>
              </a:lnSpc>
            </a:pPr>
            <a:r>
              <a:rPr lang="fr-FR" sz="1100">
                <a:solidFill>
                  <a:srgbClr val="000000"/>
                </a:solidFill>
                <a:cs typeface="DejaVu Sans" charset="0"/>
              </a:rPr>
              <a:t>-	Tourisme</a:t>
            </a:r>
            <a:endParaRPr lang="fr-FR">
              <a:cs typeface="DejaVu Sans" charset="0"/>
            </a:endParaRPr>
          </a:p>
          <a:p>
            <a:pPr>
              <a:lnSpc>
                <a:spcPts val="175"/>
              </a:lnSpc>
            </a:pPr>
            <a:r>
              <a:rPr lang="fr-FR" sz="1100">
                <a:solidFill>
                  <a:srgbClr val="000000"/>
                </a:solidFill>
                <a:cs typeface="DejaVu Sans" charset="0"/>
              </a:rPr>
              <a:t>-	Culture</a:t>
            </a:r>
            <a:endParaRPr lang="fr-FR">
              <a:cs typeface="DejaVu Sans" charset="0"/>
            </a:endParaRPr>
          </a:p>
          <a:p>
            <a:pPr>
              <a:lnSpc>
                <a:spcPts val="175"/>
              </a:lnSpc>
            </a:pPr>
            <a:r>
              <a:rPr lang="fr-FR" sz="1100">
                <a:solidFill>
                  <a:srgbClr val="000000"/>
                </a:solidFill>
                <a:cs typeface="DejaVu Sans" charset="0"/>
              </a:rPr>
              <a:t>-	Commerce</a:t>
            </a:r>
            <a:endParaRPr lang="fr-FR">
              <a:cs typeface="DejaVu Sans" charset="0"/>
            </a:endParaRPr>
          </a:p>
          <a:p>
            <a:pPr>
              <a:lnSpc>
                <a:spcPts val="175"/>
              </a:lnSpc>
              <a:buFont typeface="StarSymbol" charset="0"/>
              <a:buChar char="-"/>
            </a:pPr>
            <a:r>
              <a:rPr lang="fr-FR" sz="1100">
                <a:solidFill>
                  <a:srgbClr val="000000"/>
                </a:solidFill>
                <a:cs typeface="DejaVu Sans" charset="0"/>
              </a:rPr>
              <a:t>Services aux entreprises</a:t>
            </a:r>
            <a:endParaRPr lang="fr-FR">
              <a:cs typeface="DejaVu Sans" charset="0"/>
            </a:endParaRPr>
          </a:p>
          <a:p>
            <a:pPr>
              <a:lnSpc>
                <a:spcPts val="175"/>
              </a:lnSpc>
              <a:buFont typeface="StarSymbol" charset="0"/>
              <a:buChar char="-"/>
            </a:pPr>
            <a:r>
              <a:rPr lang="fr-FR" sz="1100">
                <a:solidFill>
                  <a:srgbClr val="000000"/>
                </a:solidFill>
                <a:cs typeface="DejaVu Sans" charset="0"/>
              </a:rPr>
              <a:t>Vie associative</a:t>
            </a:r>
            <a:endParaRPr lang="fr-FR">
              <a:cs typeface="DejaVu Sans" charset="0"/>
            </a:endParaRPr>
          </a:p>
          <a:p>
            <a:pPr>
              <a:lnSpc>
                <a:spcPts val="175"/>
              </a:lnSpc>
              <a:buFont typeface="StarSymbol" charset="0"/>
              <a:buChar char="-"/>
            </a:pPr>
            <a:r>
              <a:rPr lang="fr-FR" sz="1100">
                <a:solidFill>
                  <a:srgbClr val="000000"/>
                </a:solidFill>
                <a:cs typeface="DejaVu Sans" charset="0"/>
              </a:rPr>
              <a:t>Les TIC ((visio-accueil et outil numérique en libre service)</a:t>
            </a:r>
            <a:endParaRPr lang="fr-FR">
              <a:cs typeface="DejaVu Sans" charset="0"/>
            </a:endParaRPr>
          </a:p>
          <a:p>
            <a:pPr>
              <a:lnSpc>
                <a:spcPts val="175"/>
              </a:lnSpc>
            </a:pPr>
            <a:endParaRPr lang="fr-FR">
              <a:cs typeface="DejaVu Sans" charset="0"/>
            </a:endParaRPr>
          </a:p>
        </p:txBody>
      </p:sp>
      <p:sp>
        <p:nvSpPr>
          <p:cNvPr id="218117" name="CustomShape 5"/>
          <p:cNvSpPr>
            <a:spLocks noChangeArrowheads="1"/>
          </p:cNvSpPr>
          <p:nvPr/>
        </p:nvSpPr>
        <p:spPr bwMode="auto">
          <a:xfrm>
            <a:off x="6743700" y="2200275"/>
            <a:ext cx="2257425" cy="2098675"/>
          </a:xfrm>
          <a:prstGeom prst="rect">
            <a:avLst/>
          </a:prstGeom>
          <a:noFill/>
          <a:ln w="9525">
            <a:solidFill>
              <a:srgbClr val="0070C0"/>
            </a:solidFill>
            <a:miter lim="800000"/>
            <a:headEnd/>
            <a:tailEnd/>
          </a:ln>
        </p:spPr>
        <p:txBody>
          <a:bodyPr lIns="90000" tIns="45000" rIns="90000" bIns="45000"/>
          <a:lstStyle/>
          <a:p>
            <a:r>
              <a:rPr lang="fr-FR" sz="1100">
                <a:solidFill>
                  <a:srgbClr val="000000"/>
                </a:solidFill>
                <a:cs typeface="DejaVu Sans" charset="0"/>
              </a:rPr>
              <a:t>Localement, il existe la possibilité de creuser d’avantage certaines thématiques. </a:t>
            </a:r>
            <a:endParaRPr lang="fr-FR">
              <a:cs typeface="DejaVu Sans" charset="0"/>
            </a:endParaRPr>
          </a:p>
          <a:p>
            <a:r>
              <a:rPr lang="fr-FR" sz="1100">
                <a:solidFill>
                  <a:srgbClr val="000000"/>
                </a:solidFill>
                <a:cs typeface="DejaVu Sans" charset="0"/>
              </a:rPr>
              <a:t>Par exemple :</a:t>
            </a:r>
            <a:endParaRPr lang="fr-FR">
              <a:cs typeface="DejaVu Sans" charset="0"/>
            </a:endParaRPr>
          </a:p>
          <a:p>
            <a:pPr>
              <a:buFont typeface="StarSymbol" charset="0"/>
              <a:buChar char="-"/>
            </a:pPr>
            <a:r>
              <a:rPr lang="fr-FR" sz="1100">
                <a:solidFill>
                  <a:srgbClr val="000000"/>
                </a:solidFill>
                <a:cs typeface="DejaVu Sans" charset="0"/>
              </a:rPr>
              <a:t>proposer plus de services pour la petite enfance via un CCAS, </a:t>
            </a:r>
            <a:endParaRPr lang="fr-FR">
              <a:cs typeface="DejaVu Sans" charset="0"/>
            </a:endParaRPr>
          </a:p>
          <a:p>
            <a:pPr>
              <a:buFont typeface="StarSymbol" charset="0"/>
              <a:buChar char="-"/>
            </a:pPr>
            <a:r>
              <a:rPr lang="fr-FR" sz="1100">
                <a:solidFill>
                  <a:srgbClr val="000000"/>
                </a:solidFill>
                <a:cs typeface="DejaVu Sans" charset="0"/>
              </a:rPr>
              <a:t>promouvoir les services à la personne, les services sur le thème de l’habitat, du logement, de l’éducation ou de la justice.</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70C0"/>
                </a:solidFill>
                <a:cs typeface="DejaVu Sans" charset="0"/>
              </a:rPr>
              <a:t>Les opérateurs pouvant être présents dans un espace de proximité polyvalent</a:t>
            </a:r>
            <a:endParaRPr lang="fr-FR">
              <a:cs typeface="DejaVu Sans" charset="0"/>
            </a:endParaRPr>
          </a:p>
        </p:txBody>
      </p:sp>
      <p:sp>
        <p:nvSpPr>
          <p:cNvPr id="219138"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graphicFrame>
        <p:nvGraphicFramePr>
          <p:cNvPr id="831" name="Table 3"/>
          <p:cNvGraphicFramePr/>
          <p:nvPr/>
        </p:nvGraphicFramePr>
        <p:xfrm>
          <a:off x="485775" y="1306513"/>
          <a:ext cx="8429625" cy="6459537"/>
        </p:xfrm>
        <a:graphic>
          <a:graphicData uri="http://schemas.openxmlformats.org/drawingml/2006/table">
            <a:tbl>
              <a:tblPr/>
              <a:tblGrid>
                <a:gridCol w="1895400"/>
                <a:gridCol w="3724200"/>
                <a:gridCol w="2809440"/>
              </a:tblGrid>
              <a:tr h="470160">
                <a:tc>
                  <a:txBody>
                    <a:bodyPr/>
                    <a:lstStyle/>
                    <a:p>
                      <a:pPr>
                        <a:lnSpc>
                          <a:spcPct val="100000"/>
                        </a:lnSpc>
                      </a:pPr>
                      <a:r>
                        <a:rPr lang="fr-FR" sz="1200" b="1">
                          <a:solidFill>
                            <a:srgbClr val="FFFFFF"/>
                          </a:solidFill>
                          <a:latin typeface="Arial"/>
                        </a:rPr>
                        <a:t>Les 9 opérateurs nationaux partenaires</a:t>
                      </a:r>
                      <a:endParaRPr/>
                    </a:p>
                  </a:txBody>
                  <a:tcPr/>
                </a:tc>
                <a:tc>
                  <a:txBody>
                    <a:bodyPr/>
                    <a:lstStyle/>
                    <a:p>
                      <a:pPr>
                        <a:lnSpc>
                          <a:spcPct val="100000"/>
                        </a:lnSpc>
                      </a:pPr>
                      <a:r>
                        <a:rPr lang="fr-FR" sz="1200" b="1">
                          <a:solidFill>
                            <a:srgbClr val="FFFFFF"/>
                          </a:solidFill>
                          <a:latin typeface="Arial"/>
                        </a:rPr>
                        <a:t>Les autres partenaires nationaux (liste non exhaustive)</a:t>
                      </a:r>
                      <a:endParaRPr/>
                    </a:p>
                  </a:txBody>
                  <a:tcPr/>
                </a:tc>
                <a:tc>
                  <a:txBody>
                    <a:bodyPr/>
                    <a:lstStyle/>
                    <a:p>
                      <a:pPr>
                        <a:lnSpc>
                          <a:spcPct val="100000"/>
                        </a:lnSpc>
                      </a:pPr>
                      <a:r>
                        <a:rPr lang="fr-FR" sz="1200" b="1">
                          <a:solidFill>
                            <a:srgbClr val="FFFFFF"/>
                          </a:solidFill>
                          <a:latin typeface="Arial"/>
                        </a:rPr>
                        <a:t>Les partenaires locaux </a:t>
                      </a:r>
                      <a:endParaRPr/>
                    </a:p>
                    <a:p>
                      <a:pPr>
                        <a:lnSpc>
                          <a:spcPct val="100000"/>
                        </a:lnSpc>
                      </a:pPr>
                      <a:r>
                        <a:rPr lang="fr-FR" sz="1200" b="1">
                          <a:solidFill>
                            <a:srgbClr val="FFFFFF"/>
                          </a:solidFill>
                          <a:latin typeface="Arial"/>
                        </a:rPr>
                        <a:t>(liste non exhaustive)</a:t>
                      </a:r>
                      <a:endParaRPr/>
                    </a:p>
                  </a:txBody>
                  <a:tcPr/>
                </a:tc>
              </a:tr>
              <a:tr h="4375440">
                <a:tc>
                  <a:txBody>
                    <a:bodyPr/>
                    <a:lstStyle/>
                    <a:p>
                      <a:pPr>
                        <a:lnSpc>
                          <a:spcPct val="100000"/>
                        </a:lnSpc>
                        <a:buFont typeface="StarSymbol"/>
                        <a:buChar char="-"/>
                      </a:pPr>
                      <a:r>
                        <a:rPr lang="fr-FR" sz="1100">
                          <a:solidFill>
                            <a:srgbClr val="000000"/>
                          </a:solidFill>
                          <a:latin typeface="Arial"/>
                        </a:rPr>
                        <a:t>Pôle Emploi</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CNAMTS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CNAV</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CCMSA</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EDF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GDF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Poste </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SNCF</a:t>
                      </a:r>
                      <a:endParaRPr/>
                    </a:p>
                  </a:txBody>
                  <a:tcPr/>
                </a:tc>
                <a:tc>
                  <a:txBody>
                    <a:bodyPr/>
                    <a:lstStyle/>
                    <a:p>
                      <a:pPr>
                        <a:lnSpc>
                          <a:spcPct val="100000"/>
                        </a:lnSpc>
                      </a:pPr>
                      <a:r>
                        <a:rPr lang="fr-FR" sz="1100">
                          <a:solidFill>
                            <a:srgbClr val="000000"/>
                          </a:solidFill>
                          <a:latin typeface="Arial"/>
                        </a:rPr>
                        <a:t>- les services de l’Etat (impôts, éducation nationale, logement, justice)</a:t>
                      </a:r>
                      <a:endParaRPr/>
                    </a:p>
                    <a:p>
                      <a:pPr>
                        <a:lnSpc>
                          <a:spcPct val="100000"/>
                        </a:lnSpc>
                      </a:pPr>
                      <a:r>
                        <a:rPr lang="fr-FR" sz="1100">
                          <a:solidFill>
                            <a:srgbClr val="000000"/>
                          </a:solidFill>
                          <a:latin typeface="Arial"/>
                        </a:rPr>
                        <a:t>- la DILA (Direction de l’information légale et administrative) à travers le site monservicepublic.fr</a:t>
                      </a:r>
                      <a:endParaRPr/>
                    </a:p>
                    <a:p>
                      <a:pPr>
                        <a:lnSpc>
                          <a:spcPct val="100000"/>
                        </a:lnSpc>
                      </a:pPr>
                      <a:r>
                        <a:rPr lang="fr-FR" sz="1100">
                          <a:solidFill>
                            <a:srgbClr val="000000"/>
                          </a:solidFill>
                          <a:latin typeface="Arial"/>
                        </a:rPr>
                        <a:t>- le régime Social des Indépendants (RSI)</a:t>
                      </a:r>
                      <a:endParaRPr/>
                    </a:p>
                    <a:p>
                      <a:pPr>
                        <a:lnSpc>
                          <a:spcPct val="100000"/>
                        </a:lnSpc>
                      </a:pPr>
                      <a:r>
                        <a:rPr lang="fr-FR" sz="1100">
                          <a:solidFill>
                            <a:srgbClr val="000000"/>
                          </a:solidFill>
                          <a:latin typeface="Arial"/>
                        </a:rPr>
                        <a:t>- les régimes de retraite complémentaires</a:t>
                      </a:r>
                      <a:endParaRPr/>
                    </a:p>
                    <a:p>
                      <a:pPr>
                        <a:lnSpc>
                          <a:spcPct val="100000"/>
                        </a:lnSpc>
                      </a:pPr>
                      <a:r>
                        <a:rPr lang="fr-FR" sz="1100">
                          <a:solidFill>
                            <a:srgbClr val="000000"/>
                          </a:solidFill>
                          <a:latin typeface="Arial"/>
                        </a:rPr>
                        <a:t>- l’URSSAF</a:t>
                      </a:r>
                      <a:endParaRPr/>
                    </a:p>
                    <a:p>
                      <a:pPr>
                        <a:lnSpc>
                          <a:spcPct val="100000"/>
                        </a:lnSpc>
                      </a:pPr>
                      <a:r>
                        <a:rPr lang="fr-FR" sz="1100">
                          <a:solidFill>
                            <a:srgbClr val="000000"/>
                          </a:solidFill>
                          <a:latin typeface="Arial"/>
                        </a:rPr>
                        <a:t>- les distributeurs / fournisseurs d’eau</a:t>
                      </a:r>
                      <a:endParaRPr/>
                    </a:p>
                    <a:p>
                      <a:pPr>
                        <a:lnSpc>
                          <a:spcPct val="100000"/>
                        </a:lnSpc>
                      </a:pPr>
                      <a:r>
                        <a:rPr lang="fr-FR" sz="1100">
                          <a:solidFill>
                            <a:srgbClr val="000000"/>
                          </a:solidFill>
                          <a:latin typeface="Arial"/>
                        </a:rPr>
                        <a:t>- les transporteurs urbains </a:t>
                      </a:r>
                      <a:endParaRPr/>
                    </a:p>
                    <a:p>
                      <a:pPr>
                        <a:lnSpc>
                          <a:spcPct val="100000"/>
                        </a:lnSpc>
                      </a:pPr>
                      <a:r>
                        <a:rPr lang="fr-FR" sz="1100">
                          <a:solidFill>
                            <a:srgbClr val="000000"/>
                          </a:solidFill>
                          <a:latin typeface="Arial"/>
                        </a:rPr>
                        <a:t>- les opérateurs télécoms</a:t>
                      </a:r>
                      <a:endParaRPr/>
                    </a:p>
                    <a:p>
                      <a:pPr>
                        <a:lnSpc>
                          <a:spcPct val="100000"/>
                        </a:lnSpc>
                      </a:pPr>
                      <a:r>
                        <a:rPr lang="fr-FR" sz="1100">
                          <a:solidFill>
                            <a:srgbClr val="000000"/>
                          </a:solidFill>
                          <a:latin typeface="Arial"/>
                        </a:rPr>
                        <a:t>- la Banque de France</a:t>
                      </a:r>
                      <a:endParaRPr/>
                    </a:p>
                    <a:p>
                      <a:pPr>
                        <a:lnSpc>
                          <a:spcPct val="100000"/>
                        </a:lnSpc>
                      </a:pPr>
                      <a:r>
                        <a:rPr lang="fr-FR" sz="1100">
                          <a:solidFill>
                            <a:srgbClr val="000000"/>
                          </a:solidFill>
                          <a:latin typeface="Arial"/>
                        </a:rPr>
                        <a:t>- l’Agence Nationale de l’Habitat (ANAH)</a:t>
                      </a:r>
                      <a:endParaRPr/>
                    </a:p>
                    <a:p>
                      <a:pPr>
                        <a:lnSpc>
                          <a:spcPct val="100000"/>
                        </a:lnSpc>
                      </a:pPr>
                      <a:r>
                        <a:rPr lang="fr-FR" sz="1100">
                          <a:solidFill>
                            <a:srgbClr val="000000"/>
                          </a:solidFill>
                          <a:latin typeface="Arial"/>
                        </a:rPr>
                        <a:t>- l’Agence de l’Environnement et de la Maîtrise de l’Energie (ADEME)</a:t>
                      </a:r>
                      <a:endParaRPr/>
                    </a:p>
                    <a:p>
                      <a:pPr>
                        <a:lnSpc>
                          <a:spcPct val="100000"/>
                        </a:lnSpc>
                      </a:pPr>
                      <a:r>
                        <a:rPr lang="fr-FR" sz="1100">
                          <a:solidFill>
                            <a:srgbClr val="000000"/>
                          </a:solidFill>
                          <a:latin typeface="Arial"/>
                        </a:rPr>
                        <a:t>- les entreprises opérateurs de service à la personne</a:t>
                      </a:r>
                      <a:endParaRPr/>
                    </a:p>
                    <a:p>
                      <a:pPr>
                        <a:lnSpc>
                          <a:spcPct val="100000"/>
                        </a:lnSpc>
                      </a:pPr>
                      <a:r>
                        <a:rPr lang="fr-FR" sz="1100">
                          <a:solidFill>
                            <a:srgbClr val="000000"/>
                          </a:solidFill>
                          <a:latin typeface="Arial"/>
                        </a:rPr>
                        <a:t>- la prévention santé en milieu rural</a:t>
                      </a:r>
                      <a:endParaRPr/>
                    </a:p>
                    <a:p>
                      <a:pPr>
                        <a:lnSpc>
                          <a:spcPct val="100000"/>
                        </a:lnSpc>
                      </a:pPr>
                      <a:r>
                        <a:rPr lang="fr-FR" sz="1100">
                          <a:solidFill>
                            <a:srgbClr val="000000"/>
                          </a:solidFill>
                          <a:latin typeface="Arial"/>
                        </a:rPr>
                        <a:t>- les réseaux associatifs sur la santé </a:t>
                      </a:r>
                      <a:endParaRPr/>
                    </a:p>
                    <a:p>
                      <a:pPr>
                        <a:lnSpc>
                          <a:spcPct val="100000"/>
                        </a:lnSpc>
                      </a:pPr>
                      <a:r>
                        <a:rPr lang="fr-FR" sz="1100">
                          <a:solidFill>
                            <a:srgbClr val="000000"/>
                          </a:solidFill>
                          <a:latin typeface="Arial"/>
                        </a:rPr>
                        <a:t>- les structures pour la création d’activité et les auto-entrepreneurs (ex : chambres de commerces, chambres des métiers, APCE – agence pour la création d’entreprise)</a:t>
                      </a:r>
                      <a:endParaRPr/>
                    </a:p>
                    <a:p>
                      <a:pPr>
                        <a:lnSpc>
                          <a:spcPct val="100000"/>
                        </a:lnSpc>
                      </a:pPr>
                      <a:endParaRPr/>
                    </a:p>
                  </a:txBody>
                  <a:tcPr/>
                </a:tc>
                <a:tc>
                  <a:txBody>
                    <a:bodyPr/>
                    <a:lstStyle/>
                    <a:p>
                      <a:pPr>
                        <a:lnSpc>
                          <a:spcPct val="100000"/>
                        </a:lnSpc>
                        <a:buFont typeface="StarSymbol"/>
                        <a:buChar char="-"/>
                      </a:pPr>
                      <a:r>
                        <a:rPr lang="fr-FR" sz="1100">
                          <a:solidFill>
                            <a:srgbClr val="000000"/>
                          </a:solidFill>
                          <a:latin typeface="Arial"/>
                        </a:rPr>
                        <a:t>le conseil général sur les transports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commune / la communauté de communes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les régies d’électricité indépendants lorsqu’ils existent sur le territoire (ex : Gironde, Alsace)</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opérateurs d’aide à la scolarité des enfants</a:t>
                      </a:r>
                      <a:endParaRPr/>
                    </a:p>
                    <a:p>
                      <a:pPr>
                        <a:lnSpc>
                          <a:spcPct val="100000"/>
                        </a:lnSpc>
                      </a:pPr>
                      <a:endParaRPr/>
                    </a:p>
                    <a:p>
                      <a:pPr>
                        <a:lnSpc>
                          <a:spcPct val="100000"/>
                        </a:lnSpc>
                      </a:pPr>
                      <a:endParaRPr/>
                    </a:p>
                    <a:p>
                      <a:pPr>
                        <a:lnSpc>
                          <a:spcPct val="100000"/>
                        </a:lnSpc>
                      </a:pPr>
                      <a:r>
                        <a:rPr lang="fr-FR" sz="1100">
                          <a:solidFill>
                            <a:srgbClr val="000000"/>
                          </a:solidFill>
                          <a:latin typeface="Arial"/>
                        </a:rPr>
                        <a:t>- Point d’Information Jeunesse (PIJ)</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les associations / collectivités dans le cadre de l’information sur la culture</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L’office de tourisme</a:t>
                      </a:r>
                      <a:endParaRPr/>
                    </a:p>
                    <a:p>
                      <a:pPr>
                        <a:lnSpc>
                          <a:spcPct val="100000"/>
                        </a:lnSpc>
                      </a:pP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70C0"/>
                </a:solidFill>
                <a:cs typeface="DejaVu Sans" charset="0"/>
              </a:rPr>
              <a:t>Avantages et limites de l’espace de proximité polyvalent</a:t>
            </a:r>
            <a:endParaRPr lang="fr-FR">
              <a:cs typeface="DejaVu Sans" charset="0"/>
            </a:endParaRPr>
          </a:p>
        </p:txBody>
      </p:sp>
      <p:sp>
        <p:nvSpPr>
          <p:cNvPr id="220162"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graphicFrame>
        <p:nvGraphicFramePr>
          <p:cNvPr id="834" name="Table 3"/>
          <p:cNvGraphicFramePr/>
          <p:nvPr/>
        </p:nvGraphicFramePr>
        <p:xfrm>
          <a:off x="908050" y="1398588"/>
          <a:ext cx="8054975" cy="438150"/>
        </p:xfrm>
        <a:graphic>
          <a:graphicData uri="http://schemas.openxmlformats.org/drawingml/2006/table">
            <a:tbl>
              <a:tblPr/>
              <a:tblGrid>
                <a:gridCol w="4027320"/>
                <a:gridCol w="4026960"/>
              </a:tblGrid>
              <a:tr h="438120">
                <a:tc>
                  <a:txBody>
                    <a:bodyPr/>
                    <a:lstStyle/>
                    <a:p>
                      <a:pPr algn="ctr">
                        <a:lnSpc>
                          <a:spcPct val="115000"/>
                        </a:lnSpc>
                      </a:pPr>
                      <a:r>
                        <a:rPr lang="fr-FR" sz="1200" b="1">
                          <a:solidFill>
                            <a:srgbClr val="FFFFFF"/>
                          </a:solidFill>
                          <a:latin typeface="Calibri"/>
                          <a:ea typeface="Calibri"/>
                        </a:rPr>
                        <a:t>Ce type de Maison de services a pour avantage :</a:t>
                      </a:r>
                      <a:endParaRPr/>
                    </a:p>
                  </a:txBody>
                  <a:tcPr/>
                </a:tc>
                <a:tc>
                  <a:txBody>
                    <a:bodyPr/>
                    <a:lstStyle/>
                    <a:p>
                      <a:pPr algn="ctr">
                        <a:lnSpc>
                          <a:spcPct val="115000"/>
                        </a:lnSpc>
                      </a:pPr>
                      <a:r>
                        <a:rPr lang="fr-FR" sz="1200" b="1">
                          <a:solidFill>
                            <a:srgbClr val="FFFFFF"/>
                          </a:solidFill>
                          <a:latin typeface="Calibri"/>
                          <a:ea typeface="Calibri"/>
                        </a:rPr>
                        <a:t>Points de vigilance à noter :</a:t>
                      </a:r>
                      <a:endParaRPr/>
                    </a:p>
                  </a:txBody>
                  <a:tcPr/>
                </a:tc>
              </a:tr>
            </a:tbl>
          </a:graphicData>
        </a:graphic>
      </p:graphicFrame>
      <p:graphicFrame>
        <p:nvGraphicFramePr>
          <p:cNvPr id="835" name="Table 4"/>
          <p:cNvGraphicFramePr/>
          <p:nvPr/>
        </p:nvGraphicFramePr>
        <p:xfrm>
          <a:off x="209550" y="1862138"/>
          <a:ext cx="8751888" cy="1285875"/>
        </p:xfrm>
        <a:graphic>
          <a:graphicData uri="http://schemas.openxmlformats.org/drawingml/2006/table">
            <a:tbl>
              <a:tblPr/>
              <a:tblGrid>
                <a:gridCol w="704520"/>
                <a:gridCol w="4019400"/>
                <a:gridCol w="4028760"/>
              </a:tblGrid>
              <a:tr h="1285200">
                <a:tc>
                  <a:txBody>
                    <a:bodyPr/>
                    <a:lstStyle/>
                    <a:p>
                      <a:pPr algn="ctr">
                        <a:lnSpc>
                          <a:spcPct val="115000"/>
                        </a:lnSpc>
                      </a:pPr>
                      <a:r>
                        <a:rPr lang="fr-FR" sz="1100" b="1">
                          <a:solidFill>
                            <a:srgbClr val="FFFFFF"/>
                          </a:solidFill>
                          <a:latin typeface="Calibri"/>
                          <a:ea typeface="Calibri"/>
                        </a:rPr>
                        <a:t>Pour l’usager</a:t>
                      </a:r>
                      <a:endParaRPr/>
                    </a:p>
                  </a:txBody>
                  <a:tcPr/>
                </a:tc>
                <a:tc>
                  <a:txBody>
                    <a:bodyPr/>
                    <a:lstStyle/>
                    <a:p>
                      <a:pPr>
                        <a:lnSpc>
                          <a:spcPct val="115000"/>
                        </a:lnSpc>
                        <a:buFont typeface="Arial"/>
                        <a:buChar char="-"/>
                      </a:pPr>
                      <a:r>
                        <a:rPr lang="fr-FR" sz="800" b="1">
                          <a:solidFill>
                            <a:srgbClr val="FFFFFF"/>
                          </a:solidFill>
                          <a:latin typeface="Calibri"/>
                          <a:ea typeface="Times New Roman"/>
                        </a:rPr>
                        <a:t>Disposer d’un lieu proche de chez lui accueillant et humain</a:t>
                      </a:r>
                      <a:endParaRPr/>
                    </a:p>
                    <a:p>
                      <a:pPr>
                        <a:lnSpc>
                          <a:spcPct val="115000"/>
                        </a:lnSpc>
                        <a:buFont typeface="Arial"/>
                        <a:buChar char="-"/>
                      </a:pPr>
                      <a:r>
                        <a:rPr lang="fr-FR" sz="800" b="1">
                          <a:solidFill>
                            <a:srgbClr val="FFFFFF"/>
                          </a:solidFill>
                          <a:latin typeface="Calibri"/>
                          <a:ea typeface="Times New Roman"/>
                        </a:rPr>
                        <a:t>Obtenir des réponses à ses questions simples relatives à un grand nombre d’opérateurs de services au public (« guichet unique »)</a:t>
                      </a:r>
                      <a:endParaRPr/>
                    </a:p>
                    <a:p>
                      <a:pPr>
                        <a:lnSpc>
                          <a:spcPct val="115000"/>
                        </a:lnSpc>
                        <a:buFont typeface="Arial"/>
                        <a:buChar char="-"/>
                      </a:pPr>
                      <a:r>
                        <a:rPr lang="fr-FR" sz="800" b="1">
                          <a:solidFill>
                            <a:srgbClr val="FFFFFF"/>
                          </a:solidFill>
                          <a:latin typeface="Calibri"/>
                          <a:ea typeface="Times New Roman"/>
                        </a:rPr>
                        <a:t>Pour des demandes plus complexes, obtenir des réponses personnalisées grâce à la mise en relation organisée et facilitée par l’EMSP avec les services de l’opérateur </a:t>
                      </a:r>
                      <a:endParaRPr/>
                    </a:p>
                    <a:p>
                      <a:pPr>
                        <a:lnSpc>
                          <a:spcPct val="115000"/>
                        </a:lnSpc>
                        <a:buFont typeface="Arial"/>
                        <a:buChar char="-"/>
                      </a:pPr>
                      <a:r>
                        <a:rPr lang="fr-FR" sz="800" b="1">
                          <a:solidFill>
                            <a:srgbClr val="FFFFFF"/>
                          </a:solidFill>
                          <a:latin typeface="Calibri"/>
                          <a:ea typeface="Times New Roman"/>
                        </a:rPr>
                        <a:t>Être accompagné dans l’utilisation des services dématérialisés des opérateurs</a:t>
                      </a:r>
                      <a:endParaRPr/>
                    </a:p>
                  </a:txBody>
                  <a:tcPr/>
                </a:tc>
                <a:tc>
                  <a:txBody>
                    <a:bodyPr/>
                    <a:lstStyle/>
                    <a:p>
                      <a:pPr>
                        <a:lnSpc>
                          <a:spcPct val="115000"/>
                        </a:lnSpc>
                        <a:buFont typeface="Arial"/>
                        <a:buChar char="-"/>
                      </a:pPr>
                      <a:r>
                        <a:rPr lang="fr-FR" sz="800" b="1">
                          <a:solidFill>
                            <a:srgbClr val="FFFFFF"/>
                          </a:solidFill>
                          <a:latin typeface="Calibri"/>
                          <a:ea typeface="Times New Roman"/>
                        </a:rPr>
                        <a:t>Pour des demandes spécifiques (ex : dossier retraite), il devra certainement recontacter directement le réseau de l’opérateur</a:t>
                      </a:r>
                      <a:endParaRPr/>
                    </a:p>
                    <a:p>
                      <a:pPr>
                        <a:lnSpc>
                          <a:spcPct val="115000"/>
                        </a:lnSpc>
                        <a:buFont typeface="Arial"/>
                        <a:buChar char="-"/>
                      </a:pPr>
                      <a:r>
                        <a:rPr lang="fr-FR" sz="800" b="1">
                          <a:solidFill>
                            <a:srgbClr val="FFFFFF"/>
                          </a:solidFill>
                          <a:latin typeface="Calibri"/>
                          <a:ea typeface="Times New Roman"/>
                        </a:rPr>
                        <a:t>Risque de manque de lisibilité de l’offre de services du fait de :</a:t>
                      </a:r>
                      <a:endParaRPr/>
                    </a:p>
                    <a:p>
                      <a:pPr lvl="1">
                        <a:lnSpc>
                          <a:spcPct val="115000"/>
                        </a:lnSpc>
                        <a:buFont typeface="Courier New"/>
                        <a:buChar char="o"/>
                      </a:pPr>
                      <a:r>
                        <a:rPr lang="fr-FR" sz="800" b="1">
                          <a:solidFill>
                            <a:srgbClr val="FFFFFF"/>
                          </a:solidFill>
                          <a:latin typeface="Calibri"/>
                          <a:ea typeface="Calibri"/>
                        </a:rPr>
                        <a:t>La diversité de thématiques couvertes </a:t>
                      </a:r>
                      <a:endParaRPr/>
                    </a:p>
                    <a:p>
                      <a:pPr lvl="1">
                        <a:lnSpc>
                          <a:spcPct val="115000"/>
                        </a:lnSpc>
                        <a:buFont typeface="Courier New"/>
                        <a:buChar char="o"/>
                      </a:pPr>
                      <a:r>
                        <a:rPr lang="fr-FR" sz="800" b="1">
                          <a:solidFill>
                            <a:srgbClr val="FFFFFF"/>
                          </a:solidFill>
                          <a:latin typeface="Calibri"/>
                          <a:ea typeface="Calibri"/>
                        </a:rPr>
                        <a:t>L’hétérogénéité des opérateurs présents dans chacun des lieux sur le territoire</a:t>
                      </a:r>
                      <a:endParaRPr/>
                    </a:p>
                    <a:p>
                      <a:pPr>
                        <a:lnSpc>
                          <a:spcPct val="115000"/>
                        </a:lnSpc>
                      </a:pPr>
                      <a:r>
                        <a:rPr lang="fr-FR" sz="800" b="1">
                          <a:solidFill>
                            <a:srgbClr val="FFFFFF"/>
                          </a:solidFill>
                          <a:latin typeface="Wingdings"/>
                          <a:ea typeface="Calibri"/>
                        </a:rPr>
                        <a:t></a:t>
                      </a:r>
                      <a:r>
                        <a:rPr lang="fr-FR" sz="800" b="1">
                          <a:solidFill>
                            <a:srgbClr val="FFFFFF"/>
                          </a:solidFill>
                          <a:latin typeface="Calibri"/>
                          <a:ea typeface="Calibri"/>
                        </a:rPr>
                        <a:t> </a:t>
                      </a:r>
                      <a:r>
                        <a:rPr lang="fr-FR" sz="800" b="1" i="1">
                          <a:solidFill>
                            <a:srgbClr val="FFFFFF"/>
                          </a:solidFill>
                          <a:latin typeface="Calibri"/>
                          <a:ea typeface="Calibri"/>
                        </a:rPr>
                        <a:t>Nécessité de bien clarifier l’offre dès la vitrine </a:t>
                      </a:r>
                      <a:endParaRPr/>
                    </a:p>
                  </a:txBody>
                  <a:tcPr/>
                </a:tc>
              </a:tr>
            </a:tbl>
          </a:graphicData>
        </a:graphic>
      </p:graphicFrame>
      <p:graphicFrame>
        <p:nvGraphicFramePr>
          <p:cNvPr id="836" name="Table 5"/>
          <p:cNvGraphicFramePr/>
          <p:nvPr/>
        </p:nvGraphicFramePr>
        <p:xfrm>
          <a:off x="209550" y="3148013"/>
          <a:ext cx="8751888" cy="1282700"/>
        </p:xfrm>
        <a:graphic>
          <a:graphicData uri="http://schemas.openxmlformats.org/drawingml/2006/table">
            <a:tbl>
              <a:tblPr/>
              <a:tblGrid>
                <a:gridCol w="704520"/>
                <a:gridCol w="4019760"/>
                <a:gridCol w="4028400"/>
              </a:tblGrid>
              <a:tr h="1282320">
                <a:tc>
                  <a:txBody>
                    <a:bodyPr/>
                    <a:lstStyle/>
                    <a:p>
                      <a:endParaRPr lang="fr-FR"/>
                    </a:p>
                  </a:txBody>
                  <a:tcPr/>
                </a:tc>
                <a:tc>
                  <a:txBody>
                    <a:bodyPr/>
                    <a:lstStyle/>
                    <a:p>
                      <a:pPr>
                        <a:lnSpc>
                          <a:spcPct val="115000"/>
                        </a:lnSpc>
                        <a:buFont typeface="Arial"/>
                        <a:buChar char="-"/>
                      </a:pPr>
                      <a:r>
                        <a:rPr lang="fr-FR" sz="800" b="1">
                          <a:solidFill>
                            <a:srgbClr val="FFFFFF"/>
                          </a:solidFill>
                          <a:latin typeface="Calibri"/>
                          <a:ea typeface="Times New Roman"/>
                        </a:rPr>
                        <a:t>Opportunité de recréer ou de maintenir un lien de proximité avec ses clients/usagers, sans allouer de personnel dédié (hors mise en relation)</a:t>
                      </a:r>
                      <a:endParaRPr/>
                    </a:p>
                    <a:p>
                      <a:pPr>
                        <a:lnSpc>
                          <a:spcPct val="115000"/>
                        </a:lnSpc>
                        <a:buFont typeface="Arial"/>
                        <a:buChar char="-"/>
                      </a:pPr>
                      <a:r>
                        <a:rPr lang="fr-FR" sz="800" b="1">
                          <a:solidFill>
                            <a:srgbClr val="FFFFFF"/>
                          </a:solidFill>
                          <a:latin typeface="Calibri"/>
                          <a:ea typeface="Times New Roman"/>
                        </a:rPr>
                        <a:t>Possibilité de dévolution de services d’accueil et de réponses de premier niveau (permet d’améliorer l’accès aux droits et la qualité de service) </a:t>
                      </a:r>
                      <a:endParaRPr/>
                    </a:p>
                    <a:p>
                      <a:pPr>
                        <a:lnSpc>
                          <a:spcPct val="115000"/>
                        </a:lnSpc>
                        <a:buFont typeface="Arial"/>
                        <a:buChar char="-"/>
                      </a:pPr>
                      <a:r>
                        <a:rPr lang="fr-FR" sz="800" b="1">
                          <a:solidFill>
                            <a:srgbClr val="FFFFFF"/>
                          </a:solidFill>
                          <a:latin typeface="Calibri"/>
                          <a:ea typeface="Times New Roman"/>
                        </a:rPr>
                        <a:t>Promotion des services dématérialisés et autonomisation des clients/usagers dans l’utilisation de ces services</a:t>
                      </a:r>
                      <a:endParaRPr/>
                    </a:p>
                    <a:p>
                      <a:pPr>
                        <a:lnSpc>
                          <a:spcPct val="115000"/>
                        </a:lnSpc>
                        <a:buFont typeface="Arial"/>
                        <a:buChar char="-"/>
                      </a:pPr>
                      <a:r>
                        <a:rPr lang="fr-FR" sz="800" b="1">
                          <a:solidFill>
                            <a:srgbClr val="FFFFFF"/>
                          </a:solidFill>
                          <a:latin typeface="Calibri"/>
                          <a:ea typeface="Times New Roman"/>
                        </a:rPr>
                        <a:t>Mise en réseau entre opérateurs</a:t>
                      </a:r>
                      <a:endParaRPr/>
                    </a:p>
                  </a:txBody>
                  <a:tcPr/>
                </a:tc>
                <a:tc>
                  <a:txBody>
                    <a:bodyPr/>
                    <a:lstStyle/>
                    <a:p>
                      <a:pPr>
                        <a:lnSpc>
                          <a:spcPct val="115000"/>
                        </a:lnSpc>
                        <a:buFont typeface="Arial"/>
                        <a:buChar char="-"/>
                      </a:pPr>
                      <a:r>
                        <a:rPr lang="fr-FR" sz="800" b="1">
                          <a:solidFill>
                            <a:srgbClr val="FFFFFF"/>
                          </a:solidFill>
                          <a:latin typeface="Calibri"/>
                          <a:ea typeface="Times New Roman"/>
                        </a:rPr>
                        <a:t>Perception de manque de valeur ajoutée de l’offre de service versus celle déjà disponible sur l’ensemble des canaux</a:t>
                      </a:r>
                      <a:endParaRPr/>
                    </a:p>
                    <a:p>
                      <a:pPr>
                        <a:lnSpc>
                          <a:spcPct val="115000"/>
                        </a:lnSpc>
                        <a:buFont typeface="Arial"/>
                        <a:buChar char="-"/>
                      </a:pPr>
                      <a:r>
                        <a:rPr lang="fr-FR" sz="800" b="1">
                          <a:solidFill>
                            <a:srgbClr val="FFFFFF"/>
                          </a:solidFill>
                          <a:latin typeface="Calibri"/>
                          <a:ea typeface="Times New Roman"/>
                        </a:rPr>
                        <a:t>Risque de manque de maîtrise de la qualité de service rendue</a:t>
                      </a:r>
                      <a:endParaRPr/>
                    </a:p>
                    <a:p>
                      <a:pPr>
                        <a:lnSpc>
                          <a:spcPct val="115000"/>
                        </a:lnSpc>
                        <a:buFont typeface="Arial"/>
                        <a:buChar char="-"/>
                      </a:pPr>
                      <a:r>
                        <a:rPr lang="fr-FR" sz="800" b="1">
                          <a:solidFill>
                            <a:srgbClr val="FFFFFF"/>
                          </a:solidFill>
                          <a:latin typeface="Calibri"/>
                          <a:ea typeface="Times New Roman"/>
                        </a:rPr>
                        <a:t>Risque de gestion insuffisante des partenariats avec la MSAP (mise à disposition des informations à jour, suivi des conventionnements, suivi de la qualité, ..)</a:t>
                      </a:r>
                      <a:endParaRPr/>
                    </a:p>
                    <a:p>
                      <a:pPr>
                        <a:lnSpc>
                          <a:spcPct val="115000"/>
                        </a:lnSpc>
                        <a:buFont typeface="Arial"/>
                        <a:buChar char="-"/>
                      </a:pPr>
                      <a:r>
                        <a:rPr lang="fr-FR" sz="800" b="1">
                          <a:solidFill>
                            <a:srgbClr val="FFFFFF"/>
                          </a:solidFill>
                          <a:latin typeface="Calibri"/>
                          <a:ea typeface="Times New Roman"/>
                        </a:rPr>
                        <a:t>Nécessité de la mise en place d’une organisation interne à l’opérateur pour traiter les mises en relation </a:t>
                      </a:r>
                      <a:endParaRPr/>
                    </a:p>
                  </a:txBody>
                  <a:tcPr/>
                </a:tc>
              </a:tr>
            </a:tbl>
          </a:graphicData>
        </a:graphic>
      </p:graphicFrame>
      <p:sp>
        <p:nvSpPr>
          <p:cNvPr id="220191" name="CustomShape 6"/>
          <p:cNvSpPr>
            <a:spLocks noChangeArrowheads="1"/>
          </p:cNvSpPr>
          <p:nvPr/>
        </p:nvSpPr>
        <p:spPr bwMode="auto">
          <a:xfrm>
            <a:off x="136525" y="3457575"/>
            <a:ext cx="877888" cy="649288"/>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l’opérateur</a:t>
            </a:r>
            <a:endParaRPr lang="fr-FR">
              <a:cs typeface="DejaVu Sans" charset="0"/>
            </a:endParaRPr>
          </a:p>
        </p:txBody>
      </p:sp>
      <p:graphicFrame>
        <p:nvGraphicFramePr>
          <p:cNvPr id="838" name="Table 7"/>
          <p:cNvGraphicFramePr/>
          <p:nvPr/>
        </p:nvGraphicFramePr>
        <p:xfrm>
          <a:off x="209550" y="4430713"/>
          <a:ext cx="8751888" cy="1322387"/>
        </p:xfrm>
        <a:graphic>
          <a:graphicData uri="http://schemas.openxmlformats.org/drawingml/2006/table">
            <a:tbl>
              <a:tblPr/>
              <a:tblGrid>
                <a:gridCol w="704520"/>
                <a:gridCol w="4019400"/>
                <a:gridCol w="4028760"/>
              </a:tblGrid>
              <a:tr h="1321200">
                <a:tc>
                  <a:txBody>
                    <a:bodyPr/>
                    <a:lstStyle/>
                    <a:p>
                      <a:endParaRPr lang="fr-FR"/>
                    </a:p>
                  </a:txBody>
                  <a:tcPr/>
                </a:tc>
                <a:tc>
                  <a:txBody>
                    <a:bodyPr/>
                    <a:lstStyle/>
                    <a:p>
                      <a:pPr>
                        <a:lnSpc>
                          <a:spcPct val="115000"/>
                        </a:lnSpc>
                        <a:buFont typeface="Arial"/>
                        <a:buChar char="-"/>
                      </a:pPr>
                      <a:r>
                        <a:rPr lang="fr-FR" sz="800" b="1">
                          <a:solidFill>
                            <a:srgbClr val="FFFFFF"/>
                          </a:solidFill>
                          <a:latin typeface="Calibri"/>
                          <a:ea typeface="Times New Roman"/>
                        </a:rPr>
                        <a:t>Répondre aux demandes d’une grande partie de ses administrés (offre de service généraliste)</a:t>
                      </a:r>
                      <a:endParaRPr/>
                    </a:p>
                    <a:p>
                      <a:pPr>
                        <a:lnSpc>
                          <a:spcPct val="115000"/>
                        </a:lnSpc>
                        <a:buFont typeface="Arial"/>
                        <a:buChar char="-"/>
                      </a:pPr>
                      <a:r>
                        <a:rPr lang="fr-FR" sz="800" b="1">
                          <a:solidFill>
                            <a:srgbClr val="FFFFFF"/>
                          </a:solidFill>
                          <a:latin typeface="Calibri"/>
                          <a:ea typeface="Times New Roman"/>
                        </a:rPr>
                        <a:t>Disposer d’un lieu contribuant à la dynamique du territoire et créant du lien social </a:t>
                      </a:r>
                      <a:endParaRPr/>
                    </a:p>
                    <a:p>
                      <a:pPr>
                        <a:lnSpc>
                          <a:spcPct val="115000"/>
                        </a:lnSpc>
                        <a:buFont typeface="Arial"/>
                        <a:buChar char="-"/>
                      </a:pPr>
                      <a:r>
                        <a:rPr lang="fr-FR" sz="800" b="1">
                          <a:solidFill>
                            <a:srgbClr val="FFFFFF"/>
                          </a:solidFill>
                          <a:latin typeface="Calibri"/>
                          <a:ea typeface="Times New Roman"/>
                        </a:rPr>
                        <a:t>Participer à une mise en réseau avec d’autres acteurs locaux (autres collectivités / EPCI, services de l’Etat, …)</a:t>
                      </a:r>
                      <a:endParaRPr/>
                    </a:p>
                  </a:txBody>
                  <a:tcPr/>
                </a:tc>
                <a:tc>
                  <a:txBody>
                    <a:bodyPr/>
                    <a:lstStyle/>
                    <a:p>
                      <a:pPr>
                        <a:lnSpc>
                          <a:spcPct val="115000"/>
                        </a:lnSpc>
                        <a:buFont typeface="Arial"/>
                        <a:buChar char="-"/>
                      </a:pPr>
                      <a:r>
                        <a:rPr lang="fr-FR" sz="800" b="1">
                          <a:solidFill>
                            <a:srgbClr val="FFFFFF"/>
                          </a:solidFill>
                          <a:latin typeface="Calibri"/>
                          <a:ea typeface="Times New Roman"/>
                        </a:rPr>
                        <a:t>Gérer une grande diversité d’opérateurs</a:t>
                      </a:r>
                      <a:endParaRPr/>
                    </a:p>
                    <a:p>
                      <a:pPr>
                        <a:lnSpc>
                          <a:spcPct val="115000"/>
                        </a:lnSpc>
                        <a:buFont typeface="Arial"/>
                        <a:buChar char="-"/>
                      </a:pPr>
                      <a:r>
                        <a:rPr lang="fr-FR" sz="800" b="1">
                          <a:solidFill>
                            <a:srgbClr val="FFFFFF"/>
                          </a:solidFill>
                          <a:latin typeface="Calibri"/>
                          <a:ea typeface="Times New Roman"/>
                        </a:rPr>
                        <a:t>Risque d’une offre de services perçue comme étant insuffisante par les usagers (demandes très complexes, qualité de service perfectible, …)</a:t>
                      </a:r>
                      <a:endParaRPr/>
                    </a:p>
                    <a:p>
                      <a:pPr>
                        <a:lnSpc>
                          <a:spcPct val="115000"/>
                        </a:lnSpc>
                        <a:buFont typeface="Arial"/>
                        <a:buChar char="-"/>
                      </a:pPr>
                      <a:r>
                        <a:rPr lang="fr-FR" sz="800" b="1">
                          <a:solidFill>
                            <a:srgbClr val="FFFFFF"/>
                          </a:solidFill>
                          <a:latin typeface="Calibri"/>
                          <a:ea typeface="Times New Roman"/>
                        </a:rPr>
                        <a:t>Nécessité d’une organisation du lieu (profils des agents d’accueil et agencement des locaux) adaptée à la fois à un grand volume de demandes simples et à un volume plus faible de demandes complexes et consommatrices en temps</a:t>
                      </a:r>
                      <a:endParaRPr/>
                    </a:p>
                    <a:p>
                      <a:pPr>
                        <a:lnSpc>
                          <a:spcPct val="115000"/>
                        </a:lnSpc>
                        <a:buFont typeface="Arial"/>
                        <a:buChar char="-"/>
                      </a:pPr>
                      <a:r>
                        <a:rPr lang="fr-FR" sz="800" b="1">
                          <a:solidFill>
                            <a:srgbClr val="FFFFFF"/>
                          </a:solidFill>
                          <a:latin typeface="Calibri"/>
                          <a:ea typeface="Times New Roman"/>
                        </a:rPr>
                        <a:t>Nécessité de disposer d’un bureau confidentiel </a:t>
                      </a:r>
                      <a:endParaRPr/>
                    </a:p>
                  </a:txBody>
                  <a:tcPr/>
                </a:tc>
              </a:tr>
            </a:tbl>
          </a:graphicData>
        </a:graphic>
      </p:graphicFrame>
      <p:sp>
        <p:nvSpPr>
          <p:cNvPr id="220202" name="CustomShape 8"/>
          <p:cNvSpPr>
            <a:spLocks noChangeArrowheads="1"/>
          </p:cNvSpPr>
          <p:nvPr/>
        </p:nvSpPr>
        <p:spPr bwMode="auto">
          <a:xfrm>
            <a:off x="103188" y="4638675"/>
            <a:ext cx="879475" cy="647700"/>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la collectivité</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p:cNvPicPr>
            <a:picLocks noChangeAspect="1" noChangeArrowheads="1"/>
          </p:cNvPicPr>
          <p:nvPr/>
        </p:nvPicPr>
        <p:blipFill>
          <a:blip r:embed="rId2"/>
          <a:srcRect/>
          <a:stretch>
            <a:fillRect/>
          </a:stretch>
        </p:blipFill>
        <p:spPr bwMode="auto">
          <a:xfrm>
            <a:off x="1916113" y="1433513"/>
            <a:ext cx="6008687" cy="2879725"/>
          </a:xfrm>
          <a:prstGeom prst="rect">
            <a:avLst/>
          </a:prstGeom>
          <a:noFill/>
          <a:ln w="9525">
            <a:noFill/>
            <a:miter lim="800000"/>
            <a:headEnd/>
            <a:tailEnd/>
          </a:ln>
        </p:spPr>
      </p:pic>
      <p:sp>
        <p:nvSpPr>
          <p:cNvPr id="221186"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190466" name="CustomShape 2"/>
          <p:cNvSpPr>
            <a:spLocks noChangeArrowheads="1"/>
          </p:cNvSpPr>
          <p:nvPr/>
        </p:nvSpPr>
        <p:spPr bwMode="auto">
          <a:xfrm>
            <a:off x="1487488" y="2562225"/>
            <a:ext cx="6811962" cy="1216025"/>
          </a:xfrm>
          <a:prstGeom prst="rect">
            <a:avLst/>
          </a:prstGeom>
          <a:noFill/>
          <a:ln w="9525">
            <a:noFill/>
            <a:miter lim="800000"/>
            <a:headEnd/>
            <a:tailEnd/>
          </a:ln>
        </p:spPr>
        <p:txBody>
          <a:bodyPr lIns="0" tIns="0" rIns="0" bIns="0"/>
          <a:lstStyle/>
          <a:p>
            <a:pPr>
              <a:lnSpc>
                <a:spcPts val="525"/>
              </a:lnSpc>
            </a:pPr>
            <a:r>
              <a:rPr lang="fr-FR" sz="4200" b="1">
                <a:solidFill>
                  <a:srgbClr val="FFFFFF"/>
                </a:solidFill>
                <a:ea typeface="ＭＳ Ｐゴシック" pitchFamily="34" charset="-128"/>
                <a:cs typeface="DejaVu Sans" charset="0"/>
              </a:rPr>
              <a:t>Une maison de services au public, c’est quoi ?</a:t>
            </a:r>
            <a:endParaRPr lang="fr-FR">
              <a:cs typeface="DejaVu Sans" charset="0"/>
            </a:endParaRPr>
          </a:p>
          <a:p>
            <a:pPr>
              <a:lnSpc>
                <a:spcPts val="525"/>
              </a:lnSpc>
            </a:pP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6E0C5E"/>
                </a:solidFill>
                <a:cs typeface="DejaVu Sans" charset="0"/>
              </a:rPr>
              <a:t>Fiche d’identité de l’espace de facilitation des démarches</a:t>
            </a:r>
            <a:endParaRPr lang="fr-FR">
              <a:cs typeface="DejaVu Sans" charset="0"/>
            </a:endParaRPr>
          </a:p>
        </p:txBody>
      </p:sp>
      <p:sp>
        <p:nvSpPr>
          <p:cNvPr id="22221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22211" name="CustomShape 3"/>
          <p:cNvSpPr>
            <a:spLocks noChangeArrowheads="1"/>
          </p:cNvSpPr>
          <p:nvPr/>
        </p:nvSpPr>
        <p:spPr bwMode="auto">
          <a:xfrm>
            <a:off x="219075" y="1323975"/>
            <a:ext cx="3257550" cy="4559300"/>
          </a:xfrm>
          <a:prstGeom prst="rect">
            <a:avLst/>
          </a:prstGeom>
          <a:noFill/>
          <a:ln w="9525">
            <a:solidFill>
              <a:srgbClr val="953735"/>
            </a:solidFill>
            <a:miter lim="800000"/>
            <a:headEnd/>
            <a:tailEnd/>
          </a:ln>
        </p:spPr>
        <p:txBody>
          <a:bodyPr lIns="90000" tIns="45000" rIns="90000" bIns="45000"/>
          <a:lstStyle/>
          <a:p>
            <a:pPr>
              <a:lnSpc>
                <a:spcPts val="275"/>
              </a:lnSpc>
            </a:pPr>
            <a:r>
              <a:rPr lang="fr-FR" sz="1200" b="1" i="1" u="sng">
                <a:solidFill>
                  <a:srgbClr val="000000"/>
                </a:solidFill>
                <a:cs typeface="DejaVu Sans" charset="0"/>
              </a:rPr>
              <a:t>Une MSAP spécialisée : </a:t>
            </a:r>
            <a:endParaRPr lang="fr-FR">
              <a:cs typeface="DejaVu Sans" charset="0"/>
            </a:endParaRPr>
          </a:p>
          <a:p>
            <a:pPr>
              <a:lnSpc>
                <a:spcPts val="275"/>
              </a:lnSpc>
              <a:buFont typeface="StarSymbol" charset="0"/>
              <a:buChar char="-"/>
            </a:pPr>
            <a:r>
              <a:rPr lang="fr-FR" sz="1100" u="sng">
                <a:solidFill>
                  <a:srgbClr val="000000"/>
                </a:solidFill>
                <a:cs typeface="DejaVu Sans" charset="0"/>
              </a:rPr>
              <a:t>Lieu d’implantation idéal </a:t>
            </a:r>
            <a:r>
              <a:rPr lang="fr-FR" sz="1100">
                <a:solidFill>
                  <a:srgbClr val="000000"/>
                </a:solidFill>
                <a:cs typeface="DejaVu Sans" charset="0"/>
              </a:rPr>
              <a:t>: au centre d’un bourg rural</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Porteur type </a:t>
            </a:r>
            <a:r>
              <a:rPr lang="fr-FR" sz="1100">
                <a:solidFill>
                  <a:srgbClr val="000000"/>
                </a:solidFill>
                <a:cs typeface="DejaVu Sans" charset="0"/>
              </a:rPr>
              <a:t>: commune ou communauté de communes</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Public cible </a:t>
            </a:r>
            <a:r>
              <a:rPr lang="fr-FR" sz="1100">
                <a:solidFill>
                  <a:srgbClr val="000000"/>
                </a:solidFill>
                <a:cs typeface="DejaVu Sans" charset="0"/>
              </a:rPr>
              <a:t>: tout public, publics fragiles</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Partenariats envisageables : </a:t>
            </a:r>
            <a:r>
              <a:rPr lang="fr-FR" sz="1100">
                <a:solidFill>
                  <a:srgbClr val="000000"/>
                </a:solidFill>
                <a:cs typeface="DejaVu Sans" charset="0"/>
              </a:rPr>
              <a:t>nombre restreint d’opérateurs par rapport aux besoins locaux</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Niveau de service : </a:t>
            </a:r>
            <a:r>
              <a:rPr lang="fr-FR" sz="1100">
                <a:solidFill>
                  <a:srgbClr val="000000"/>
                </a:solidFill>
                <a:cs typeface="DejaVu Sans" charset="0"/>
              </a:rPr>
              <a:t>il propose un service étendu sur les problématiques liées aux opérateurs présents, de la prestation de service à l’accompagnement</a:t>
            </a:r>
            <a:endParaRPr lang="fr-FR">
              <a:cs typeface="DejaVu Sans" charset="0"/>
            </a:endParaRPr>
          </a:p>
        </p:txBody>
      </p:sp>
      <p:sp>
        <p:nvSpPr>
          <p:cNvPr id="222212" name="CustomShape 4"/>
          <p:cNvSpPr>
            <a:spLocks noChangeArrowheads="1"/>
          </p:cNvSpPr>
          <p:nvPr/>
        </p:nvSpPr>
        <p:spPr bwMode="auto">
          <a:xfrm>
            <a:off x="3590925" y="1323975"/>
            <a:ext cx="2771775" cy="2832100"/>
          </a:xfrm>
          <a:prstGeom prst="rect">
            <a:avLst/>
          </a:prstGeom>
          <a:noFill/>
          <a:ln w="9525">
            <a:noFill/>
            <a:miter lim="800000"/>
            <a:headEnd/>
            <a:tailEnd/>
          </a:ln>
        </p:spPr>
        <p:txBody>
          <a:bodyPr lIns="90000" tIns="45000" rIns="90000" bIns="45000"/>
          <a:lstStyle/>
          <a:p>
            <a:pPr>
              <a:lnSpc>
                <a:spcPts val="175"/>
              </a:lnSpc>
            </a:pPr>
            <a:r>
              <a:rPr lang="fr-FR" sz="1200" b="1" i="1" u="sng">
                <a:solidFill>
                  <a:srgbClr val="000000"/>
                </a:solidFill>
                <a:cs typeface="DejaVu Sans" charset="0"/>
              </a:rPr>
              <a:t>Thématiques pouvant être développées dans ce cadre :</a:t>
            </a:r>
            <a:endParaRPr lang="fr-FR">
              <a:cs typeface="DejaVu Sans" charset="0"/>
            </a:endParaRPr>
          </a:p>
          <a:p>
            <a:pPr>
              <a:lnSpc>
                <a:spcPts val="175"/>
              </a:lnSpc>
            </a:pPr>
            <a:endParaRPr lang="fr-FR">
              <a:cs typeface="DejaVu Sans" charset="0"/>
            </a:endParaRPr>
          </a:p>
          <a:p>
            <a:pPr>
              <a:lnSpc>
                <a:spcPts val="175"/>
              </a:lnSpc>
            </a:pPr>
            <a:r>
              <a:rPr lang="fr-FR" sz="1200">
                <a:solidFill>
                  <a:srgbClr val="000000"/>
                </a:solidFill>
                <a:cs typeface="DejaVu Sans" charset="0"/>
              </a:rPr>
              <a:t> -	</a:t>
            </a:r>
            <a:r>
              <a:rPr lang="fr-FR" sz="1100">
                <a:solidFill>
                  <a:srgbClr val="000000"/>
                </a:solidFill>
                <a:cs typeface="DejaVu Sans" charset="0"/>
              </a:rPr>
              <a:t>Démarches administratives</a:t>
            </a:r>
            <a:endParaRPr lang="fr-FR">
              <a:cs typeface="DejaVu Sans" charset="0"/>
            </a:endParaRPr>
          </a:p>
          <a:p>
            <a:pPr>
              <a:lnSpc>
                <a:spcPts val="175"/>
              </a:lnSpc>
            </a:pPr>
            <a:r>
              <a:rPr lang="fr-FR" sz="1100">
                <a:solidFill>
                  <a:srgbClr val="000000"/>
                </a:solidFill>
                <a:cs typeface="DejaVu Sans" charset="0"/>
              </a:rPr>
              <a:t>-	Emploi / insertion </a:t>
            </a:r>
            <a:endParaRPr lang="fr-FR">
              <a:cs typeface="DejaVu Sans" charset="0"/>
            </a:endParaRPr>
          </a:p>
          <a:p>
            <a:pPr>
              <a:lnSpc>
                <a:spcPts val="175"/>
              </a:lnSpc>
            </a:pPr>
            <a:r>
              <a:rPr lang="fr-FR" sz="1100">
                <a:solidFill>
                  <a:srgbClr val="000000"/>
                </a:solidFill>
                <a:cs typeface="DejaVu Sans" charset="0"/>
              </a:rPr>
              <a:t>-	Social / solidarité</a:t>
            </a:r>
            <a:endParaRPr lang="fr-FR">
              <a:cs typeface="DejaVu Sans" charset="0"/>
            </a:endParaRPr>
          </a:p>
          <a:p>
            <a:pPr>
              <a:lnSpc>
                <a:spcPts val="175"/>
              </a:lnSpc>
            </a:pPr>
            <a:r>
              <a:rPr lang="fr-FR" sz="1100">
                <a:solidFill>
                  <a:srgbClr val="000000"/>
                </a:solidFill>
                <a:cs typeface="DejaVu Sans" charset="0"/>
              </a:rPr>
              <a:t>-	Surendettement</a:t>
            </a:r>
            <a:endParaRPr lang="fr-FR">
              <a:cs typeface="DejaVu Sans" charset="0"/>
            </a:endParaRPr>
          </a:p>
          <a:p>
            <a:pPr>
              <a:lnSpc>
                <a:spcPts val="175"/>
              </a:lnSpc>
            </a:pPr>
            <a:r>
              <a:rPr lang="fr-FR" sz="1100">
                <a:solidFill>
                  <a:srgbClr val="000000"/>
                </a:solidFill>
                <a:cs typeface="DejaVu Sans" charset="0"/>
              </a:rPr>
              <a:t>-	Santé</a:t>
            </a:r>
            <a:endParaRPr lang="fr-FR">
              <a:cs typeface="DejaVu Sans" charset="0"/>
            </a:endParaRPr>
          </a:p>
          <a:p>
            <a:pPr>
              <a:lnSpc>
                <a:spcPts val="175"/>
              </a:lnSpc>
            </a:pPr>
            <a:r>
              <a:rPr lang="fr-FR" sz="1100">
                <a:solidFill>
                  <a:srgbClr val="000000"/>
                </a:solidFill>
                <a:cs typeface="DejaVu Sans" charset="0"/>
              </a:rPr>
              <a:t>-	Famille / jeunesse / vieillesse</a:t>
            </a:r>
            <a:endParaRPr lang="fr-FR">
              <a:cs typeface="DejaVu Sans" charset="0"/>
            </a:endParaRPr>
          </a:p>
          <a:p>
            <a:pPr>
              <a:lnSpc>
                <a:spcPts val="175"/>
              </a:lnSpc>
            </a:pPr>
            <a:r>
              <a:rPr lang="fr-FR" sz="1100">
                <a:solidFill>
                  <a:srgbClr val="000000"/>
                </a:solidFill>
                <a:cs typeface="DejaVu Sans" charset="0"/>
              </a:rPr>
              <a:t>-	Énergie / environnement</a:t>
            </a:r>
            <a:endParaRPr lang="fr-FR">
              <a:cs typeface="DejaVu Sans" charset="0"/>
            </a:endParaRPr>
          </a:p>
          <a:p>
            <a:pPr>
              <a:lnSpc>
                <a:spcPts val="175"/>
              </a:lnSpc>
            </a:pPr>
            <a:r>
              <a:rPr lang="fr-FR" sz="1100">
                <a:solidFill>
                  <a:srgbClr val="000000"/>
                </a:solidFill>
                <a:cs typeface="DejaVu Sans" charset="0"/>
              </a:rPr>
              <a:t>-	Services postaux (information, sans mise en relation)</a:t>
            </a:r>
            <a:endParaRPr lang="fr-FR">
              <a:cs typeface="DejaVu Sans" charset="0"/>
            </a:endParaRPr>
          </a:p>
          <a:p>
            <a:pPr>
              <a:lnSpc>
                <a:spcPts val="175"/>
              </a:lnSpc>
            </a:pPr>
            <a:r>
              <a:rPr lang="fr-FR" sz="1100">
                <a:solidFill>
                  <a:srgbClr val="000000"/>
                </a:solidFill>
                <a:cs typeface="DejaVu Sans" charset="0"/>
              </a:rPr>
              <a:t>-	Transport / mobilité</a:t>
            </a:r>
            <a:endParaRPr lang="fr-FR">
              <a:cs typeface="DejaVu Sans" charset="0"/>
            </a:endParaRPr>
          </a:p>
          <a:p>
            <a:pPr>
              <a:lnSpc>
                <a:spcPts val="175"/>
              </a:lnSpc>
            </a:pPr>
            <a:r>
              <a:rPr lang="fr-FR" sz="1100">
                <a:solidFill>
                  <a:srgbClr val="000000"/>
                </a:solidFill>
                <a:cs typeface="DejaVu Sans" charset="0"/>
              </a:rPr>
              <a:t>-	Les TIC (visio-accueil et outil numérique en libre service)</a:t>
            </a:r>
            <a:endParaRPr lang="fr-FR">
              <a:cs typeface="DejaVu Sans" charset="0"/>
            </a:endParaRPr>
          </a:p>
        </p:txBody>
      </p:sp>
      <p:sp>
        <p:nvSpPr>
          <p:cNvPr id="222213" name="CustomShape 5"/>
          <p:cNvSpPr>
            <a:spLocks noChangeArrowheads="1"/>
          </p:cNvSpPr>
          <p:nvPr/>
        </p:nvSpPr>
        <p:spPr bwMode="auto">
          <a:xfrm>
            <a:off x="6262688" y="1625600"/>
            <a:ext cx="2738437" cy="2768600"/>
          </a:xfrm>
          <a:prstGeom prst="rect">
            <a:avLst/>
          </a:prstGeom>
          <a:noFill/>
          <a:ln w="9525">
            <a:solidFill>
              <a:srgbClr val="953735"/>
            </a:solidFill>
            <a:miter lim="800000"/>
            <a:headEnd/>
            <a:tailEnd/>
          </a:ln>
        </p:spPr>
        <p:txBody>
          <a:bodyPr lIns="90000" tIns="45000" rIns="90000" bIns="45000"/>
          <a:lstStyle/>
          <a:p>
            <a:r>
              <a:rPr lang="fr-FR" sz="1100">
                <a:solidFill>
                  <a:srgbClr val="000000"/>
                </a:solidFill>
                <a:cs typeface="DejaVu Sans" charset="0"/>
              </a:rPr>
              <a:t>Localement, il existe la possibilité de creuser d’avantage certaines thématiques. </a:t>
            </a:r>
            <a:endParaRPr lang="fr-FR">
              <a:cs typeface="DejaVu Sans" charset="0"/>
            </a:endParaRPr>
          </a:p>
          <a:p>
            <a:r>
              <a:rPr lang="fr-FR" sz="1100">
                <a:solidFill>
                  <a:srgbClr val="000000"/>
                </a:solidFill>
                <a:cs typeface="DejaVu Sans" charset="0"/>
              </a:rPr>
              <a:t>Par exemple :</a:t>
            </a:r>
            <a:endParaRPr lang="fr-FR">
              <a:cs typeface="DejaVu Sans" charset="0"/>
            </a:endParaRPr>
          </a:p>
          <a:p>
            <a:r>
              <a:rPr lang="fr-FR" sz="1100">
                <a:solidFill>
                  <a:srgbClr val="000000"/>
                </a:solidFill>
                <a:cs typeface="DejaVu Sans" charset="0"/>
              </a:rPr>
              <a:t>-	la petite enfance,</a:t>
            </a:r>
            <a:endParaRPr lang="fr-FR">
              <a:cs typeface="DejaVu Sans" charset="0"/>
            </a:endParaRPr>
          </a:p>
          <a:p>
            <a:r>
              <a:rPr lang="fr-FR" sz="1100">
                <a:solidFill>
                  <a:srgbClr val="000000"/>
                </a:solidFill>
                <a:cs typeface="DejaVu Sans" charset="0"/>
              </a:rPr>
              <a:t>-	l’éducation,</a:t>
            </a:r>
            <a:endParaRPr lang="fr-FR">
              <a:cs typeface="DejaVu Sans" charset="0"/>
            </a:endParaRPr>
          </a:p>
          <a:p>
            <a:r>
              <a:rPr lang="fr-FR" sz="1100">
                <a:solidFill>
                  <a:srgbClr val="000000"/>
                </a:solidFill>
                <a:cs typeface="DejaVu Sans" charset="0"/>
              </a:rPr>
              <a:t>-	les services à la personne,</a:t>
            </a:r>
            <a:endParaRPr lang="fr-FR">
              <a:cs typeface="DejaVu Sans" charset="0"/>
            </a:endParaRPr>
          </a:p>
          <a:p>
            <a:r>
              <a:rPr lang="fr-FR" sz="1100">
                <a:solidFill>
                  <a:srgbClr val="000000"/>
                </a:solidFill>
                <a:cs typeface="DejaVu Sans" charset="0"/>
              </a:rPr>
              <a:t>-	l’habitat et le logement,</a:t>
            </a:r>
            <a:endParaRPr lang="fr-FR">
              <a:cs typeface="DejaVu Sans" charset="0"/>
            </a:endParaRPr>
          </a:p>
          <a:p>
            <a:r>
              <a:rPr lang="fr-FR" sz="1100">
                <a:solidFill>
                  <a:srgbClr val="000000"/>
                </a:solidFill>
                <a:cs typeface="DejaVu Sans" charset="0"/>
              </a:rPr>
              <a:t>-	la justice et le droit,</a:t>
            </a:r>
            <a:endParaRPr lang="fr-FR">
              <a:cs typeface="DejaVu Sans" charset="0"/>
            </a:endParaRPr>
          </a:p>
          <a:p>
            <a:r>
              <a:rPr lang="fr-FR" sz="1100">
                <a:solidFill>
                  <a:srgbClr val="000000"/>
                </a:solidFill>
                <a:cs typeface="DejaVu Sans" charset="0"/>
              </a:rPr>
              <a:t>-	le tourisme (information),</a:t>
            </a:r>
            <a:endParaRPr lang="fr-FR">
              <a:cs typeface="DejaVu Sans" charset="0"/>
            </a:endParaRPr>
          </a:p>
          <a:p>
            <a:r>
              <a:rPr lang="fr-FR" sz="1100">
                <a:solidFill>
                  <a:srgbClr val="000000"/>
                </a:solidFill>
                <a:cs typeface="DejaVu Sans" charset="0"/>
              </a:rPr>
              <a:t>-	la culture (information),</a:t>
            </a:r>
            <a:endParaRPr lang="fr-FR">
              <a:cs typeface="DejaVu Sans" charset="0"/>
            </a:endParaRPr>
          </a:p>
          <a:p>
            <a:r>
              <a:rPr lang="fr-FR" sz="1100">
                <a:solidFill>
                  <a:srgbClr val="000000"/>
                </a:solidFill>
                <a:cs typeface="DejaVu Sans" charset="0"/>
              </a:rPr>
              <a:t>-	la vie associative (information),</a:t>
            </a:r>
            <a:endParaRPr lang="fr-FR">
              <a:cs typeface="DejaVu Sans" charset="0"/>
            </a:endParaRPr>
          </a:p>
          <a:p>
            <a:r>
              <a:rPr lang="fr-FR" sz="1100">
                <a:solidFill>
                  <a:srgbClr val="000000"/>
                </a:solidFill>
                <a:cs typeface="DejaVu Sans" charset="0"/>
              </a:rPr>
              <a:t>-	le commerce (information),</a:t>
            </a:r>
            <a:endParaRPr lang="fr-FR">
              <a:cs typeface="DejaVu Sans" charset="0"/>
            </a:endParaRPr>
          </a:p>
          <a:p>
            <a:r>
              <a:rPr lang="fr-FR" sz="1100">
                <a:solidFill>
                  <a:srgbClr val="000000"/>
                </a:solidFill>
                <a:cs typeface="DejaVu Sans" charset="0"/>
              </a:rPr>
              <a:t>-	et les services aux entreprises (information).</a:t>
            </a:r>
            <a:endParaRPr lang="fr-FR">
              <a:cs typeface="DejaVu Sans" charset="0"/>
            </a:endParaRPr>
          </a:p>
          <a:p>
            <a:endParaRPr lang="fr-FR">
              <a:cs typeface="DejaVu Sans" charset="0"/>
            </a:endParaRPr>
          </a:p>
        </p:txBody>
      </p:sp>
      <p:sp>
        <p:nvSpPr>
          <p:cNvPr id="222214" name="CustomShape 6"/>
          <p:cNvSpPr>
            <a:spLocks noChangeArrowheads="1"/>
          </p:cNvSpPr>
          <p:nvPr/>
        </p:nvSpPr>
        <p:spPr bwMode="auto">
          <a:xfrm>
            <a:off x="3590925" y="1323975"/>
            <a:ext cx="5410200" cy="3101975"/>
          </a:xfrm>
          <a:prstGeom prst="rect">
            <a:avLst/>
          </a:prstGeom>
          <a:noFill/>
          <a:ln w="9360">
            <a:solidFill>
              <a:srgbClr val="953735"/>
            </a:solidFill>
            <a:round/>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6E0C5E"/>
                </a:solidFill>
                <a:cs typeface="DejaVu Sans" charset="0"/>
              </a:rPr>
              <a:t>Les opérateurs pouvant être présents dans un espace de facilitation des démarches</a:t>
            </a:r>
            <a:endParaRPr lang="fr-FR">
              <a:cs typeface="DejaVu Sans" charset="0"/>
            </a:endParaRPr>
          </a:p>
        </p:txBody>
      </p:sp>
      <p:sp>
        <p:nvSpPr>
          <p:cNvPr id="223234"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graphicFrame>
        <p:nvGraphicFramePr>
          <p:cNvPr id="850" name="Table 3"/>
          <p:cNvGraphicFramePr/>
          <p:nvPr/>
        </p:nvGraphicFramePr>
        <p:xfrm>
          <a:off x="485775" y="1306513"/>
          <a:ext cx="8429625" cy="6459537"/>
        </p:xfrm>
        <a:graphic>
          <a:graphicData uri="http://schemas.openxmlformats.org/drawingml/2006/table">
            <a:tbl>
              <a:tblPr/>
              <a:tblGrid>
                <a:gridCol w="1895400"/>
                <a:gridCol w="3724200"/>
                <a:gridCol w="2809440"/>
              </a:tblGrid>
              <a:tr h="470160">
                <a:tc>
                  <a:txBody>
                    <a:bodyPr/>
                    <a:lstStyle/>
                    <a:p>
                      <a:pPr>
                        <a:lnSpc>
                          <a:spcPct val="100000"/>
                        </a:lnSpc>
                      </a:pPr>
                      <a:r>
                        <a:rPr lang="fr-FR" sz="1200" b="1">
                          <a:solidFill>
                            <a:srgbClr val="FFFFFF"/>
                          </a:solidFill>
                          <a:latin typeface="Arial"/>
                        </a:rPr>
                        <a:t>Les 9 opérateurs nationaux partenaires</a:t>
                      </a:r>
                      <a:endParaRPr/>
                    </a:p>
                  </a:txBody>
                  <a:tcPr/>
                </a:tc>
                <a:tc>
                  <a:txBody>
                    <a:bodyPr/>
                    <a:lstStyle/>
                    <a:p>
                      <a:pPr>
                        <a:lnSpc>
                          <a:spcPct val="100000"/>
                        </a:lnSpc>
                      </a:pPr>
                      <a:r>
                        <a:rPr lang="fr-FR" sz="1200" b="1">
                          <a:solidFill>
                            <a:srgbClr val="FFFFFF"/>
                          </a:solidFill>
                          <a:latin typeface="Arial"/>
                        </a:rPr>
                        <a:t>Les autres partenaires nationaux (liste non exhaustive)</a:t>
                      </a:r>
                      <a:endParaRPr/>
                    </a:p>
                  </a:txBody>
                  <a:tcPr/>
                </a:tc>
                <a:tc>
                  <a:txBody>
                    <a:bodyPr/>
                    <a:lstStyle/>
                    <a:p>
                      <a:pPr>
                        <a:lnSpc>
                          <a:spcPct val="100000"/>
                        </a:lnSpc>
                      </a:pPr>
                      <a:r>
                        <a:rPr lang="fr-FR" sz="1200" b="1">
                          <a:solidFill>
                            <a:srgbClr val="FFFFFF"/>
                          </a:solidFill>
                          <a:latin typeface="Arial"/>
                        </a:rPr>
                        <a:t>Les partenaires locaux </a:t>
                      </a:r>
                      <a:endParaRPr/>
                    </a:p>
                    <a:p>
                      <a:pPr>
                        <a:lnSpc>
                          <a:spcPct val="100000"/>
                        </a:lnSpc>
                      </a:pPr>
                      <a:r>
                        <a:rPr lang="fr-FR" sz="1200" b="1">
                          <a:solidFill>
                            <a:srgbClr val="FFFFFF"/>
                          </a:solidFill>
                          <a:latin typeface="Arial"/>
                        </a:rPr>
                        <a:t>(liste non exhaustive)</a:t>
                      </a:r>
                      <a:endParaRPr/>
                    </a:p>
                  </a:txBody>
                  <a:tcPr/>
                </a:tc>
              </a:tr>
              <a:tr h="4375440">
                <a:tc>
                  <a:txBody>
                    <a:bodyPr/>
                    <a:lstStyle/>
                    <a:p>
                      <a:pPr>
                        <a:lnSpc>
                          <a:spcPct val="100000"/>
                        </a:lnSpc>
                        <a:buFont typeface="StarSymbol"/>
                        <a:buChar char="-"/>
                      </a:pPr>
                      <a:r>
                        <a:rPr lang="fr-FR" sz="1100">
                          <a:solidFill>
                            <a:srgbClr val="000000"/>
                          </a:solidFill>
                          <a:latin typeface="Arial"/>
                        </a:rPr>
                        <a:t>Pôle Emploi</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CNAMTS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CNAV</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CCMSA</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EDF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GDF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Poste </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SNCF</a:t>
                      </a:r>
                      <a:endParaRPr/>
                    </a:p>
                  </a:txBody>
                  <a:tcPr/>
                </a:tc>
                <a:tc>
                  <a:txBody>
                    <a:bodyPr/>
                    <a:lstStyle/>
                    <a:p>
                      <a:pPr>
                        <a:lnSpc>
                          <a:spcPct val="100000"/>
                        </a:lnSpc>
                      </a:pPr>
                      <a:r>
                        <a:rPr lang="fr-FR" sz="1100">
                          <a:solidFill>
                            <a:srgbClr val="000000"/>
                          </a:solidFill>
                          <a:latin typeface="Arial"/>
                        </a:rPr>
                        <a:t>- les services de l’Etat (impôts, éducation nationale, logement, justice)</a:t>
                      </a:r>
                      <a:endParaRPr/>
                    </a:p>
                    <a:p>
                      <a:pPr>
                        <a:lnSpc>
                          <a:spcPct val="100000"/>
                        </a:lnSpc>
                      </a:pPr>
                      <a:r>
                        <a:rPr lang="fr-FR" sz="1100">
                          <a:solidFill>
                            <a:srgbClr val="000000"/>
                          </a:solidFill>
                          <a:latin typeface="Arial"/>
                        </a:rPr>
                        <a:t>- la DILA (Direction de l’information légale et administrative) à travers le site monservicepublic.fr</a:t>
                      </a:r>
                      <a:endParaRPr/>
                    </a:p>
                    <a:p>
                      <a:pPr>
                        <a:lnSpc>
                          <a:spcPct val="100000"/>
                        </a:lnSpc>
                      </a:pPr>
                      <a:r>
                        <a:rPr lang="fr-FR" sz="1100">
                          <a:solidFill>
                            <a:srgbClr val="000000"/>
                          </a:solidFill>
                          <a:latin typeface="Arial"/>
                        </a:rPr>
                        <a:t>- le régime Social des Indépendants (RSI)</a:t>
                      </a:r>
                      <a:endParaRPr/>
                    </a:p>
                    <a:p>
                      <a:pPr>
                        <a:lnSpc>
                          <a:spcPct val="100000"/>
                        </a:lnSpc>
                      </a:pPr>
                      <a:r>
                        <a:rPr lang="fr-FR" sz="1100">
                          <a:solidFill>
                            <a:srgbClr val="000000"/>
                          </a:solidFill>
                          <a:latin typeface="Arial"/>
                        </a:rPr>
                        <a:t>- les régimes de retraite complémentaires</a:t>
                      </a:r>
                      <a:endParaRPr/>
                    </a:p>
                    <a:p>
                      <a:pPr>
                        <a:lnSpc>
                          <a:spcPct val="100000"/>
                        </a:lnSpc>
                      </a:pPr>
                      <a:r>
                        <a:rPr lang="fr-FR" sz="1100">
                          <a:solidFill>
                            <a:srgbClr val="000000"/>
                          </a:solidFill>
                          <a:latin typeface="Arial"/>
                        </a:rPr>
                        <a:t>- l’URSSAF</a:t>
                      </a:r>
                      <a:endParaRPr/>
                    </a:p>
                    <a:p>
                      <a:pPr>
                        <a:lnSpc>
                          <a:spcPct val="100000"/>
                        </a:lnSpc>
                      </a:pPr>
                      <a:r>
                        <a:rPr lang="fr-FR" sz="1100">
                          <a:solidFill>
                            <a:srgbClr val="000000"/>
                          </a:solidFill>
                          <a:latin typeface="Arial"/>
                        </a:rPr>
                        <a:t>- les distributeurs / fournisseurs d’eau</a:t>
                      </a:r>
                      <a:endParaRPr/>
                    </a:p>
                    <a:p>
                      <a:pPr>
                        <a:lnSpc>
                          <a:spcPct val="100000"/>
                        </a:lnSpc>
                      </a:pPr>
                      <a:r>
                        <a:rPr lang="fr-FR" sz="1100">
                          <a:solidFill>
                            <a:srgbClr val="000000"/>
                          </a:solidFill>
                          <a:latin typeface="Arial"/>
                        </a:rPr>
                        <a:t>- les transporteurs urbains </a:t>
                      </a:r>
                      <a:endParaRPr/>
                    </a:p>
                    <a:p>
                      <a:pPr>
                        <a:lnSpc>
                          <a:spcPct val="100000"/>
                        </a:lnSpc>
                      </a:pPr>
                      <a:r>
                        <a:rPr lang="fr-FR" sz="1100">
                          <a:solidFill>
                            <a:srgbClr val="000000"/>
                          </a:solidFill>
                          <a:latin typeface="Arial"/>
                        </a:rPr>
                        <a:t>- les opérateurs télécoms</a:t>
                      </a:r>
                      <a:endParaRPr/>
                    </a:p>
                    <a:p>
                      <a:pPr>
                        <a:lnSpc>
                          <a:spcPct val="100000"/>
                        </a:lnSpc>
                      </a:pPr>
                      <a:r>
                        <a:rPr lang="fr-FR" sz="1100">
                          <a:solidFill>
                            <a:srgbClr val="000000"/>
                          </a:solidFill>
                          <a:latin typeface="Arial"/>
                        </a:rPr>
                        <a:t>- la Banque de France</a:t>
                      </a:r>
                      <a:endParaRPr/>
                    </a:p>
                    <a:p>
                      <a:pPr>
                        <a:lnSpc>
                          <a:spcPct val="100000"/>
                        </a:lnSpc>
                      </a:pPr>
                      <a:r>
                        <a:rPr lang="fr-FR" sz="1100">
                          <a:solidFill>
                            <a:srgbClr val="000000"/>
                          </a:solidFill>
                          <a:latin typeface="Arial"/>
                        </a:rPr>
                        <a:t>- l’Agence Nationale de l’Habitat (ANAH)</a:t>
                      </a:r>
                      <a:endParaRPr/>
                    </a:p>
                    <a:p>
                      <a:pPr>
                        <a:lnSpc>
                          <a:spcPct val="100000"/>
                        </a:lnSpc>
                      </a:pPr>
                      <a:r>
                        <a:rPr lang="fr-FR" sz="1100">
                          <a:solidFill>
                            <a:srgbClr val="000000"/>
                          </a:solidFill>
                          <a:latin typeface="Arial"/>
                        </a:rPr>
                        <a:t>- l’Agence de l’Environnement et de la Maîtrise de l’Energie (ADEME)</a:t>
                      </a:r>
                      <a:endParaRPr/>
                    </a:p>
                    <a:p>
                      <a:pPr>
                        <a:lnSpc>
                          <a:spcPct val="100000"/>
                        </a:lnSpc>
                      </a:pPr>
                      <a:r>
                        <a:rPr lang="fr-FR" sz="1100">
                          <a:solidFill>
                            <a:srgbClr val="000000"/>
                          </a:solidFill>
                          <a:latin typeface="Arial"/>
                        </a:rPr>
                        <a:t>- les entreprises opérateurs de service à la personne</a:t>
                      </a:r>
                      <a:endParaRPr/>
                    </a:p>
                    <a:p>
                      <a:pPr>
                        <a:lnSpc>
                          <a:spcPct val="100000"/>
                        </a:lnSpc>
                      </a:pPr>
                      <a:r>
                        <a:rPr lang="fr-FR" sz="1100">
                          <a:solidFill>
                            <a:srgbClr val="000000"/>
                          </a:solidFill>
                          <a:latin typeface="Arial"/>
                        </a:rPr>
                        <a:t>- la prévention santé en milieu rural</a:t>
                      </a:r>
                      <a:endParaRPr/>
                    </a:p>
                    <a:p>
                      <a:pPr>
                        <a:lnSpc>
                          <a:spcPct val="100000"/>
                        </a:lnSpc>
                      </a:pPr>
                      <a:r>
                        <a:rPr lang="fr-FR" sz="1100">
                          <a:solidFill>
                            <a:srgbClr val="000000"/>
                          </a:solidFill>
                          <a:latin typeface="Arial"/>
                        </a:rPr>
                        <a:t>- les réseaux associatifs sur la santé </a:t>
                      </a:r>
                      <a:endParaRPr/>
                    </a:p>
                    <a:p>
                      <a:pPr>
                        <a:lnSpc>
                          <a:spcPct val="100000"/>
                        </a:lnSpc>
                      </a:pPr>
                      <a:r>
                        <a:rPr lang="fr-FR" sz="1100">
                          <a:solidFill>
                            <a:srgbClr val="000000"/>
                          </a:solidFill>
                          <a:latin typeface="Arial"/>
                        </a:rPr>
                        <a:t>- les structures pour la création d’activité et les auto-entrepreneurs (ex : chambres de commerces, chambres des métiers, APCE – agence pour la création d’entreprise)</a:t>
                      </a:r>
                      <a:endParaRPr/>
                    </a:p>
                    <a:p>
                      <a:pPr>
                        <a:lnSpc>
                          <a:spcPct val="100000"/>
                        </a:lnSpc>
                      </a:pPr>
                      <a:endParaRPr/>
                    </a:p>
                  </a:txBody>
                  <a:tcPr/>
                </a:tc>
                <a:tc>
                  <a:txBody>
                    <a:bodyPr/>
                    <a:lstStyle/>
                    <a:p>
                      <a:pPr>
                        <a:lnSpc>
                          <a:spcPct val="100000"/>
                        </a:lnSpc>
                        <a:buFont typeface="StarSymbol"/>
                        <a:buChar char="-"/>
                      </a:pPr>
                      <a:r>
                        <a:rPr lang="fr-FR" sz="1100">
                          <a:solidFill>
                            <a:srgbClr val="000000"/>
                          </a:solidFill>
                          <a:latin typeface="Arial"/>
                        </a:rPr>
                        <a:t>le conseil général sur les transports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commune / la communauté de communes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les régies d’électricité indépendants lorsqu’ils existent sur le territoire (ex : Gironde, Alsace)</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opérateurs d’aide à la scolarité des enfants</a:t>
                      </a:r>
                      <a:endParaRPr/>
                    </a:p>
                    <a:p>
                      <a:pPr>
                        <a:lnSpc>
                          <a:spcPct val="100000"/>
                        </a:lnSpc>
                      </a:pPr>
                      <a:endParaRPr/>
                    </a:p>
                    <a:p>
                      <a:pPr>
                        <a:lnSpc>
                          <a:spcPct val="100000"/>
                        </a:lnSpc>
                      </a:pPr>
                      <a:endParaRPr/>
                    </a:p>
                    <a:p>
                      <a:pPr>
                        <a:lnSpc>
                          <a:spcPct val="100000"/>
                        </a:lnSpc>
                      </a:pPr>
                      <a:r>
                        <a:rPr lang="fr-FR" sz="1100">
                          <a:solidFill>
                            <a:srgbClr val="000000"/>
                          </a:solidFill>
                          <a:latin typeface="Arial"/>
                        </a:rPr>
                        <a:t>- Point d’Information Jeunesse (PIJ)</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les associations / collectivités dans le cadre de l’information sur la culture</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L’office de tourisme</a:t>
                      </a:r>
                      <a:endParaRPr/>
                    </a:p>
                    <a:p>
                      <a:pPr>
                        <a:lnSpc>
                          <a:spcPct val="100000"/>
                        </a:lnSpc>
                      </a:pP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24258" name="CustomShape 2"/>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6E0C5E"/>
                </a:solidFill>
                <a:cs typeface="DejaVu Sans" charset="0"/>
              </a:rPr>
              <a:t>Avantages et limites de l’espace de proximité polyvalent</a:t>
            </a:r>
            <a:endParaRPr lang="fr-FR">
              <a:cs typeface="DejaVu Sans" charset="0"/>
            </a:endParaRPr>
          </a:p>
        </p:txBody>
      </p:sp>
      <p:graphicFrame>
        <p:nvGraphicFramePr>
          <p:cNvPr id="853" name="Table 3"/>
          <p:cNvGraphicFramePr/>
          <p:nvPr/>
        </p:nvGraphicFramePr>
        <p:xfrm>
          <a:off x="209550" y="1862138"/>
          <a:ext cx="8751888" cy="3954462"/>
        </p:xfrm>
        <a:graphic>
          <a:graphicData uri="http://schemas.openxmlformats.org/drawingml/2006/table">
            <a:tbl>
              <a:tblPr/>
              <a:tblGrid>
                <a:gridCol w="704520"/>
                <a:gridCol w="4019400"/>
                <a:gridCol w="4028760"/>
              </a:tblGrid>
              <a:tr h="1326960">
                <a:tc>
                  <a:txBody>
                    <a:bodyPr/>
                    <a:lstStyle/>
                    <a:p>
                      <a:pPr algn="ctr">
                        <a:lnSpc>
                          <a:spcPct val="115000"/>
                        </a:lnSpc>
                      </a:pPr>
                      <a:r>
                        <a:rPr lang="fr-FR" sz="1100" b="1">
                          <a:solidFill>
                            <a:srgbClr val="FFFFFF"/>
                          </a:solidFill>
                          <a:latin typeface="Calibri"/>
                          <a:ea typeface="Calibri"/>
                        </a:rPr>
                        <a:t>Pour l’usager</a:t>
                      </a:r>
                      <a:endParaRPr/>
                    </a:p>
                  </a:txBody>
                  <a:tcPr/>
                </a:tc>
                <a:tc>
                  <a:txBody>
                    <a:bodyPr/>
                    <a:lstStyle/>
                    <a:p>
                      <a:pPr>
                        <a:lnSpc>
                          <a:spcPct val="115000"/>
                        </a:lnSpc>
                        <a:buFont typeface="Arial"/>
                        <a:buChar char="-"/>
                      </a:pPr>
                      <a:r>
                        <a:rPr lang="fr-FR" sz="800" b="1">
                          <a:solidFill>
                            <a:srgbClr val="FFFFFF"/>
                          </a:solidFill>
                          <a:latin typeface="Calibri"/>
                          <a:ea typeface="Times New Roman"/>
                        </a:rPr>
                        <a:t>Disposer d’un lieu proche de chez lui accueillant et humain</a:t>
                      </a:r>
                      <a:endParaRPr/>
                    </a:p>
                    <a:p>
                      <a:pPr>
                        <a:lnSpc>
                          <a:spcPct val="115000"/>
                        </a:lnSpc>
                        <a:buFont typeface="Arial"/>
                        <a:buChar char="-"/>
                      </a:pPr>
                      <a:r>
                        <a:rPr lang="fr-FR" sz="800" b="1">
                          <a:solidFill>
                            <a:srgbClr val="FFFFFF"/>
                          </a:solidFill>
                          <a:latin typeface="Calibri"/>
                          <a:ea typeface="Times New Roman"/>
                        </a:rPr>
                        <a:t>Obtenir des réponses à ses questions simples, voire complexes, mais relatives à un nombre restreint d’opérateurs de services au public (offre plus lisible que dans l’espace de proximité polyvalent</a:t>
                      </a:r>
                      <a:endParaRPr/>
                    </a:p>
                    <a:p>
                      <a:pPr>
                        <a:lnSpc>
                          <a:spcPct val="115000"/>
                        </a:lnSpc>
                        <a:buFont typeface="Arial"/>
                        <a:buChar char="-"/>
                      </a:pPr>
                      <a:r>
                        <a:rPr lang="fr-FR" sz="800" b="1">
                          <a:solidFill>
                            <a:srgbClr val="FFFFFF"/>
                          </a:solidFill>
                          <a:latin typeface="Calibri"/>
                          <a:ea typeface="Times New Roman"/>
                        </a:rPr>
                        <a:t>Bénéficier d’un accompagnement personnalisé dans la documentation d’un dossier ou le traitement d’une démarche vis-à-vis d’un opérateur (y compris l’utilisation de télé-services)</a:t>
                      </a:r>
                      <a:endParaRPr/>
                    </a:p>
                    <a:p>
                      <a:pPr>
                        <a:lnSpc>
                          <a:spcPct val="115000"/>
                        </a:lnSpc>
                      </a:pPr>
                      <a:endParaRPr/>
                    </a:p>
                  </a:txBody>
                  <a:tcPr/>
                </a:tc>
                <a:tc>
                  <a:txBody>
                    <a:bodyPr/>
                    <a:lstStyle/>
                    <a:p>
                      <a:pPr>
                        <a:lnSpc>
                          <a:spcPct val="115000"/>
                        </a:lnSpc>
                        <a:buFont typeface="Arial"/>
                        <a:buChar char="-"/>
                      </a:pPr>
                      <a:r>
                        <a:rPr lang="fr-FR" sz="800" b="1">
                          <a:solidFill>
                            <a:srgbClr val="FFFFFF"/>
                          </a:solidFill>
                          <a:latin typeface="Calibri"/>
                          <a:ea typeface="Calibri"/>
                        </a:rPr>
                        <a:t>Risque de ne pas trouver une réponse à toutes ses questions, en raison :</a:t>
                      </a:r>
                      <a:endParaRPr/>
                    </a:p>
                    <a:p>
                      <a:pPr>
                        <a:lnSpc>
                          <a:spcPct val="115000"/>
                        </a:lnSpc>
                      </a:pPr>
                      <a:r>
                        <a:rPr lang="fr-FR" sz="800" b="1">
                          <a:solidFill>
                            <a:srgbClr val="FFFFFF"/>
                          </a:solidFill>
                          <a:latin typeface="Calibri"/>
                          <a:ea typeface="Calibri"/>
                        </a:rPr>
                        <a:t>	- du nombre limité de partenaires</a:t>
                      </a:r>
                      <a:endParaRPr/>
                    </a:p>
                    <a:p>
                      <a:pPr>
                        <a:lnSpc>
                          <a:spcPct val="115000"/>
                        </a:lnSpc>
                      </a:pPr>
                      <a:r>
                        <a:rPr lang="fr-FR" sz="800" b="1">
                          <a:solidFill>
                            <a:srgbClr val="FFFFFF"/>
                          </a:solidFill>
                          <a:latin typeface="Calibri"/>
                          <a:ea typeface="Calibri"/>
                        </a:rPr>
                        <a:t>                    - d’une absence d’un partenaire majeur du fait d’une présence locale à proximité</a:t>
                      </a:r>
                      <a:endParaRPr/>
                    </a:p>
                    <a:p>
                      <a:pPr>
                        <a:lnSpc>
                          <a:spcPct val="115000"/>
                        </a:lnSpc>
                      </a:pPr>
                      <a:r>
                        <a:rPr lang="fr-FR" sz="800" b="1">
                          <a:solidFill>
                            <a:srgbClr val="FFFFFF"/>
                          </a:solidFill>
                          <a:latin typeface="Calibri"/>
                          <a:ea typeface="Calibri"/>
                        </a:rPr>
                        <a:t>                    - d’un choix d’opérateurs non pertinent vis-à-vis des besoins locaux</a:t>
                      </a:r>
                      <a:endParaRPr/>
                    </a:p>
                    <a:p>
                      <a:pPr>
                        <a:lnSpc>
                          <a:spcPct val="115000"/>
                        </a:lnSpc>
                      </a:pPr>
                      <a:r>
                        <a:rPr lang="fr-FR" sz="800" b="1">
                          <a:solidFill>
                            <a:srgbClr val="FFFFFF"/>
                          </a:solidFill>
                          <a:latin typeface="Calibri"/>
                          <a:ea typeface="Calibri"/>
                        </a:rPr>
                        <a:t> </a:t>
                      </a:r>
                      <a:endParaRPr/>
                    </a:p>
                    <a:p>
                      <a:pPr>
                        <a:lnSpc>
                          <a:spcPct val="115000"/>
                        </a:lnSpc>
                      </a:pPr>
                      <a:r>
                        <a:rPr lang="fr-FR" sz="800">
                          <a:solidFill>
                            <a:srgbClr val="000000"/>
                          </a:solidFill>
                          <a:latin typeface="Wingdings"/>
                          <a:ea typeface="Calibri"/>
                        </a:rPr>
                        <a:t></a:t>
                      </a:r>
                      <a:r>
                        <a:rPr lang="fr-FR" sz="800" b="1" i="1">
                          <a:solidFill>
                            <a:srgbClr val="FFFFFF"/>
                          </a:solidFill>
                          <a:latin typeface="Calibri"/>
                          <a:ea typeface="Calibri"/>
                        </a:rPr>
                        <a:t>Nécessité de bien identifier les besoins au préalable du choix des partenaires</a:t>
                      </a:r>
                      <a:endParaRPr/>
                    </a:p>
                    <a:p>
                      <a:pPr>
                        <a:lnSpc>
                          <a:spcPct val="115000"/>
                        </a:lnSpc>
                      </a:pPr>
                      <a:endParaRPr/>
                    </a:p>
                  </a:txBody>
                  <a:tcPr/>
                </a:tc>
              </a:tr>
              <a:tr h="1283400">
                <a:tc>
                  <a:txBody>
                    <a:bodyPr/>
                    <a:lstStyle/>
                    <a:p>
                      <a:endParaRPr lang="fr-FR"/>
                    </a:p>
                  </a:txBody>
                  <a:tcPr/>
                </a:tc>
                <a:tc>
                  <a:txBody>
                    <a:bodyPr/>
                    <a:lstStyle/>
                    <a:p>
                      <a:endParaRPr lang="fr-FR"/>
                    </a:p>
                  </a:txBody>
                  <a:tcPr/>
                </a:tc>
                <a:tc>
                  <a:txBody>
                    <a:bodyPr/>
                    <a:lstStyle/>
                    <a:p>
                      <a:endParaRPr lang="fr-FR"/>
                    </a:p>
                  </a:txBody>
                  <a:tcPr/>
                </a:tc>
              </a:tr>
              <a:tr h="1282680">
                <a:tc>
                  <a:txBody>
                    <a:bodyPr/>
                    <a:lstStyle/>
                    <a:p>
                      <a:endParaRPr lang="fr-FR"/>
                    </a:p>
                  </a:txBody>
                  <a:tcPr/>
                </a:tc>
                <a:tc>
                  <a:txBody>
                    <a:bodyPr/>
                    <a:lstStyle/>
                    <a:p>
                      <a:endParaRPr lang="fr-FR"/>
                    </a:p>
                  </a:txBody>
                  <a:tcPr/>
                </a:tc>
                <a:tc>
                  <a:txBody>
                    <a:bodyPr/>
                    <a:lstStyle/>
                    <a:p>
                      <a:endParaRPr lang="fr-FR"/>
                    </a:p>
                  </a:txBody>
                  <a:tcPr/>
                </a:tc>
              </a:tr>
            </a:tbl>
          </a:graphicData>
        </a:graphic>
      </p:graphicFrame>
      <p:graphicFrame>
        <p:nvGraphicFramePr>
          <p:cNvPr id="854" name="Table 4"/>
          <p:cNvGraphicFramePr/>
          <p:nvPr/>
        </p:nvGraphicFramePr>
        <p:xfrm>
          <a:off x="209550" y="3179763"/>
          <a:ext cx="8751888" cy="1250950"/>
        </p:xfrm>
        <a:graphic>
          <a:graphicData uri="http://schemas.openxmlformats.org/drawingml/2006/table">
            <a:tbl>
              <a:tblPr/>
              <a:tblGrid>
                <a:gridCol w="704520"/>
                <a:gridCol w="4019760"/>
                <a:gridCol w="4028400"/>
              </a:tblGrid>
              <a:tr h="1251000">
                <a:tc>
                  <a:txBody>
                    <a:bodyPr/>
                    <a:lstStyle/>
                    <a:p>
                      <a:endParaRPr lang="fr-FR"/>
                    </a:p>
                  </a:txBody>
                  <a:tcPr/>
                </a:tc>
                <a:tc>
                  <a:txBody>
                    <a:bodyPr/>
                    <a:lstStyle/>
                    <a:p>
                      <a:pPr>
                        <a:lnSpc>
                          <a:spcPct val="115000"/>
                        </a:lnSpc>
                        <a:buFont typeface="Arial"/>
                        <a:buChar char="-"/>
                      </a:pPr>
                      <a:r>
                        <a:rPr lang="fr-FR" sz="800" b="1">
                          <a:solidFill>
                            <a:srgbClr val="FFFFFF"/>
                          </a:solidFill>
                          <a:latin typeface="Calibri"/>
                          <a:ea typeface="Times New Roman"/>
                        </a:rPr>
                        <a:t>Opportunité de recréer ou de maintenir un lien de proximité avec ses clients/usagers, sans allouer de personnel dédié (hors mise en relation) </a:t>
                      </a:r>
                      <a:endParaRPr/>
                    </a:p>
                    <a:p>
                      <a:pPr>
                        <a:lnSpc>
                          <a:spcPct val="115000"/>
                        </a:lnSpc>
                        <a:buFont typeface="Arial"/>
                        <a:buChar char="-"/>
                      </a:pPr>
                      <a:r>
                        <a:rPr lang="fr-FR" sz="800" b="1">
                          <a:solidFill>
                            <a:srgbClr val="FFFFFF"/>
                          </a:solidFill>
                          <a:latin typeface="Calibri"/>
                          <a:ea typeface="Times New Roman"/>
                        </a:rPr>
                        <a:t>Possibilité de dévolution de services d’accueil et d’accompagnement plus évolués que dans l’ l’espace de proximité polyvalent</a:t>
                      </a:r>
                      <a:endParaRPr/>
                    </a:p>
                    <a:p>
                      <a:pPr>
                        <a:lnSpc>
                          <a:spcPct val="115000"/>
                        </a:lnSpc>
                        <a:buFont typeface="Arial"/>
                        <a:buChar char="-"/>
                      </a:pPr>
                      <a:r>
                        <a:rPr lang="fr-FR" sz="800" b="1">
                          <a:solidFill>
                            <a:srgbClr val="FFFFFF"/>
                          </a:solidFill>
                          <a:latin typeface="Calibri"/>
                          <a:ea typeface="Calibri"/>
                        </a:rPr>
                        <a:t>Promotion des services dématérialisés et autonomisation des clients/usagers dans l’utilisation de ces services </a:t>
                      </a:r>
                      <a:endParaRPr/>
                    </a:p>
                  </a:txBody>
                  <a:tcPr/>
                </a:tc>
                <a:tc>
                  <a:txBody>
                    <a:bodyPr/>
                    <a:lstStyle/>
                    <a:p>
                      <a:pPr>
                        <a:lnSpc>
                          <a:spcPct val="115000"/>
                        </a:lnSpc>
                        <a:buFont typeface="Arial"/>
                        <a:buChar char="-"/>
                      </a:pPr>
                      <a:r>
                        <a:rPr lang="fr-FR" sz="800" b="1">
                          <a:solidFill>
                            <a:srgbClr val="FFFFFF"/>
                          </a:solidFill>
                          <a:latin typeface="Calibri"/>
                          <a:ea typeface="Times New Roman"/>
                        </a:rPr>
                        <a:t>Risque de manque de maîtrise de la qualité de service rendue</a:t>
                      </a:r>
                      <a:endParaRPr/>
                    </a:p>
                    <a:p>
                      <a:pPr>
                        <a:lnSpc>
                          <a:spcPct val="115000"/>
                        </a:lnSpc>
                        <a:buFont typeface="Arial"/>
                        <a:buChar char="-"/>
                      </a:pPr>
                      <a:r>
                        <a:rPr lang="fr-FR" sz="800" b="1">
                          <a:solidFill>
                            <a:srgbClr val="FFFFFF"/>
                          </a:solidFill>
                          <a:latin typeface="Calibri"/>
                          <a:ea typeface="Times New Roman"/>
                        </a:rPr>
                        <a:t>Risque de gestion insuffisante des partenariats avec les EMSP (formation, procédures, ..)</a:t>
                      </a:r>
                      <a:endParaRPr/>
                    </a:p>
                    <a:p>
                      <a:pPr>
                        <a:lnSpc>
                          <a:spcPct val="100000"/>
                        </a:lnSpc>
                      </a:pPr>
                      <a:r>
                        <a:rPr lang="fr-FR" sz="800" b="1">
                          <a:solidFill>
                            <a:srgbClr val="FFFFFF"/>
                          </a:solidFill>
                          <a:latin typeface="Calibri"/>
                          <a:ea typeface="Calibri"/>
                        </a:rPr>
                        <a:t>Nécessite une organisation en interne pour traiter les questions demandant une forte expertise (ex : numéro de téléphone dédié avec un agent de l’opérateur « expert »)</a:t>
                      </a:r>
                      <a:endParaRPr/>
                    </a:p>
                  </a:txBody>
                  <a:tcPr/>
                </a:tc>
              </a:tr>
            </a:tbl>
          </a:graphicData>
        </a:graphic>
      </p:graphicFrame>
      <p:sp>
        <p:nvSpPr>
          <p:cNvPr id="224287" name="CustomShape 5"/>
          <p:cNvSpPr>
            <a:spLocks noChangeArrowheads="1"/>
          </p:cNvSpPr>
          <p:nvPr/>
        </p:nvSpPr>
        <p:spPr bwMode="auto">
          <a:xfrm>
            <a:off x="136525" y="3389313"/>
            <a:ext cx="877888" cy="647700"/>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l’opérateur</a:t>
            </a:r>
            <a:endParaRPr lang="fr-FR">
              <a:cs typeface="DejaVu Sans" charset="0"/>
            </a:endParaRPr>
          </a:p>
        </p:txBody>
      </p:sp>
      <p:graphicFrame>
        <p:nvGraphicFramePr>
          <p:cNvPr id="856" name="Table 6"/>
          <p:cNvGraphicFramePr/>
          <p:nvPr/>
        </p:nvGraphicFramePr>
        <p:xfrm>
          <a:off x="206375" y="4449763"/>
          <a:ext cx="8755063" cy="1319212"/>
        </p:xfrm>
        <a:graphic>
          <a:graphicData uri="http://schemas.openxmlformats.org/drawingml/2006/table">
            <a:tbl>
              <a:tblPr/>
              <a:tblGrid>
                <a:gridCol w="704520"/>
                <a:gridCol w="4019400"/>
                <a:gridCol w="4032360"/>
              </a:tblGrid>
              <a:tr h="1319400">
                <a:tc>
                  <a:txBody>
                    <a:bodyPr/>
                    <a:lstStyle/>
                    <a:p>
                      <a:endParaRPr lang="fr-FR"/>
                    </a:p>
                  </a:txBody>
                  <a:tcPr/>
                </a:tc>
                <a:tc>
                  <a:txBody>
                    <a:bodyPr/>
                    <a:lstStyle/>
                    <a:p>
                      <a:pPr>
                        <a:lnSpc>
                          <a:spcPct val="115000"/>
                        </a:lnSpc>
                        <a:buFont typeface="Arial"/>
                        <a:buChar char="-"/>
                      </a:pPr>
                      <a:r>
                        <a:rPr lang="fr-FR" sz="800" b="1">
                          <a:solidFill>
                            <a:srgbClr val="FFFFFF"/>
                          </a:solidFill>
                          <a:latin typeface="Calibri"/>
                          <a:ea typeface="Times New Roman"/>
                        </a:rPr>
                        <a:t>Répondre aux demandes plus pointues (par rapport à l’</a:t>
                      </a:r>
                      <a:r>
                        <a:rPr lang="fr-FR" sz="800">
                          <a:solidFill>
                            <a:srgbClr val="000000"/>
                          </a:solidFill>
                          <a:latin typeface="Calibri"/>
                          <a:ea typeface="Times New Roman"/>
                        </a:rPr>
                        <a:t> l’espace de proximité polyvalent</a:t>
                      </a:r>
                      <a:r>
                        <a:rPr lang="fr-FR" sz="800" b="1">
                          <a:solidFill>
                            <a:srgbClr val="FFFFFF"/>
                          </a:solidFill>
                          <a:latin typeface="Calibri"/>
                          <a:ea typeface="Times New Roman"/>
                        </a:rPr>
                        <a:t>) d’une partie de ses administrés (offre de service spécialiste)</a:t>
                      </a:r>
                      <a:endParaRPr/>
                    </a:p>
                    <a:p>
                      <a:pPr>
                        <a:lnSpc>
                          <a:spcPct val="115000"/>
                        </a:lnSpc>
                        <a:buFont typeface="Arial"/>
                        <a:buChar char="-"/>
                      </a:pPr>
                      <a:r>
                        <a:rPr lang="fr-FR" sz="800" b="1">
                          <a:solidFill>
                            <a:srgbClr val="FFFFFF"/>
                          </a:solidFill>
                          <a:latin typeface="Calibri"/>
                          <a:ea typeface="Times New Roman"/>
                        </a:rPr>
                        <a:t>Disposer d’un lieu contribuant à la création de lien social </a:t>
                      </a:r>
                      <a:endParaRPr/>
                    </a:p>
                    <a:p>
                      <a:pPr>
                        <a:lnSpc>
                          <a:spcPct val="100000"/>
                        </a:lnSpc>
                      </a:pPr>
                      <a:r>
                        <a:rPr lang="fr-FR" sz="800" b="1">
                          <a:solidFill>
                            <a:srgbClr val="FFFFFF"/>
                          </a:solidFill>
                          <a:latin typeface="Calibri"/>
                          <a:ea typeface="Calibri"/>
                        </a:rPr>
                        <a:t>Spécifier une offre de service de spécialiste (créer un champ de référence) </a:t>
                      </a:r>
                      <a:endParaRPr/>
                    </a:p>
                  </a:txBody>
                  <a:tcPr/>
                </a:tc>
                <a:tc>
                  <a:txBody>
                    <a:bodyPr/>
                    <a:lstStyle/>
                    <a:p>
                      <a:pPr>
                        <a:lnSpc>
                          <a:spcPct val="115000"/>
                        </a:lnSpc>
                        <a:buFont typeface="Arial"/>
                        <a:buChar char="-"/>
                      </a:pPr>
                      <a:r>
                        <a:rPr lang="fr-FR" sz="800" b="1">
                          <a:solidFill>
                            <a:srgbClr val="FFFFFF"/>
                          </a:solidFill>
                          <a:latin typeface="Calibri"/>
                          <a:ea typeface="Times New Roman"/>
                        </a:rPr>
                        <a:t>Disposer d’agent d’accueil avec des compétences suffisantes :</a:t>
                      </a:r>
                      <a:endParaRPr/>
                    </a:p>
                    <a:p>
                      <a:pPr>
                        <a:lnSpc>
                          <a:spcPct val="115000"/>
                        </a:lnSpc>
                        <a:buFont typeface="Arial"/>
                        <a:buChar char="-"/>
                      </a:pPr>
                      <a:r>
                        <a:rPr lang="fr-FR" sz="800" b="1">
                          <a:solidFill>
                            <a:srgbClr val="FFFFFF"/>
                          </a:solidFill>
                          <a:latin typeface="Calibri"/>
                          <a:ea typeface="Times New Roman"/>
                        </a:rPr>
                        <a:t>Recrutement de profils adéquats </a:t>
                      </a:r>
                      <a:endParaRPr/>
                    </a:p>
                    <a:p>
                      <a:pPr>
                        <a:lnSpc>
                          <a:spcPct val="115000"/>
                        </a:lnSpc>
                        <a:buFont typeface="Arial"/>
                        <a:buChar char="-"/>
                      </a:pPr>
                      <a:r>
                        <a:rPr lang="fr-FR" sz="800" b="1">
                          <a:solidFill>
                            <a:srgbClr val="FFFFFF"/>
                          </a:solidFill>
                          <a:latin typeface="Calibri"/>
                          <a:ea typeface="Times New Roman"/>
                        </a:rPr>
                        <a:t>Temps de formation importants</a:t>
                      </a:r>
                      <a:endParaRPr/>
                    </a:p>
                    <a:p>
                      <a:pPr>
                        <a:lnSpc>
                          <a:spcPct val="100000"/>
                        </a:lnSpc>
                      </a:pPr>
                      <a:r>
                        <a:rPr lang="fr-FR" sz="800" b="1">
                          <a:solidFill>
                            <a:srgbClr val="FFFFFF"/>
                          </a:solidFill>
                          <a:latin typeface="Calibri"/>
                          <a:ea typeface="Calibri"/>
                        </a:rPr>
                        <a:t>Nécessité de disposer d’un bureau confidentiel</a:t>
                      </a:r>
                      <a:endParaRPr/>
                    </a:p>
                  </a:txBody>
                  <a:tcPr/>
                </a:tc>
              </a:tr>
            </a:tbl>
          </a:graphicData>
        </a:graphic>
      </p:graphicFrame>
      <p:sp>
        <p:nvSpPr>
          <p:cNvPr id="224298" name="CustomShape 7"/>
          <p:cNvSpPr>
            <a:spLocks noChangeArrowheads="1"/>
          </p:cNvSpPr>
          <p:nvPr/>
        </p:nvSpPr>
        <p:spPr bwMode="auto">
          <a:xfrm>
            <a:off x="103188" y="4638675"/>
            <a:ext cx="879475" cy="647700"/>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la collectivité</a:t>
            </a:r>
            <a:endParaRPr lang="fr-FR">
              <a:cs typeface="DejaVu Sans" charset="0"/>
            </a:endParaRPr>
          </a:p>
        </p:txBody>
      </p:sp>
      <p:graphicFrame>
        <p:nvGraphicFramePr>
          <p:cNvPr id="858" name="Table 8"/>
          <p:cNvGraphicFramePr/>
          <p:nvPr/>
        </p:nvGraphicFramePr>
        <p:xfrm>
          <a:off x="908050" y="1398588"/>
          <a:ext cx="8054975" cy="438150"/>
        </p:xfrm>
        <a:graphic>
          <a:graphicData uri="http://schemas.openxmlformats.org/drawingml/2006/table">
            <a:tbl>
              <a:tblPr/>
              <a:tblGrid>
                <a:gridCol w="4027320"/>
                <a:gridCol w="4026960"/>
              </a:tblGrid>
              <a:tr h="438120">
                <a:tc>
                  <a:txBody>
                    <a:bodyPr/>
                    <a:lstStyle/>
                    <a:p>
                      <a:pPr algn="ctr">
                        <a:lnSpc>
                          <a:spcPct val="115000"/>
                        </a:lnSpc>
                      </a:pPr>
                      <a:r>
                        <a:rPr lang="fr-FR" sz="1200" b="1">
                          <a:solidFill>
                            <a:srgbClr val="FFFFFF"/>
                          </a:solidFill>
                          <a:latin typeface="Calibri"/>
                          <a:ea typeface="Calibri"/>
                        </a:rPr>
                        <a:t>Ce type de Maison de services a pour avantage :</a:t>
                      </a:r>
                      <a:endParaRPr/>
                    </a:p>
                  </a:txBody>
                  <a:tcPr/>
                </a:tc>
                <a:tc>
                  <a:txBody>
                    <a:bodyPr/>
                    <a:lstStyle/>
                    <a:p>
                      <a:pPr algn="ctr">
                        <a:lnSpc>
                          <a:spcPct val="115000"/>
                        </a:lnSpc>
                      </a:pPr>
                      <a:r>
                        <a:rPr lang="fr-FR" sz="1200" b="1">
                          <a:solidFill>
                            <a:srgbClr val="FFFFFF"/>
                          </a:solidFill>
                          <a:latin typeface="Calibri"/>
                          <a:ea typeface="Calibri"/>
                        </a:rPr>
                        <a:t>Points de vigilance à noter</a:t>
                      </a: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225282" name="Picture 2"/>
          <p:cNvPicPr>
            <a:picLocks noChangeAspect="1" noChangeArrowheads="1"/>
          </p:cNvPicPr>
          <p:nvPr/>
        </p:nvPicPr>
        <p:blipFill>
          <a:blip r:embed="rId2"/>
          <a:srcRect/>
          <a:stretch>
            <a:fillRect/>
          </a:stretch>
        </p:blipFill>
        <p:spPr bwMode="auto">
          <a:xfrm>
            <a:off x="1492250" y="1473200"/>
            <a:ext cx="5851525" cy="2738438"/>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26306" name="CustomShape 2"/>
          <p:cNvSpPr>
            <a:spLocks noChangeArrowheads="1"/>
          </p:cNvSpPr>
          <p:nvPr/>
        </p:nvSpPr>
        <p:spPr bwMode="auto">
          <a:xfrm>
            <a:off x="219075" y="1323975"/>
            <a:ext cx="3257550" cy="4559300"/>
          </a:xfrm>
          <a:prstGeom prst="rect">
            <a:avLst/>
          </a:prstGeom>
          <a:noFill/>
          <a:ln w="9525">
            <a:solidFill>
              <a:srgbClr val="00B050"/>
            </a:solidFill>
            <a:miter lim="800000"/>
            <a:headEnd/>
            <a:tailEnd/>
          </a:ln>
        </p:spPr>
        <p:txBody>
          <a:bodyPr lIns="90000" tIns="45000" rIns="90000" bIns="45000"/>
          <a:lstStyle/>
          <a:p>
            <a:pPr>
              <a:lnSpc>
                <a:spcPts val="275"/>
              </a:lnSpc>
            </a:pPr>
            <a:r>
              <a:rPr lang="fr-FR" sz="1200" b="1" i="1" u="sng">
                <a:solidFill>
                  <a:srgbClr val="000000"/>
                </a:solidFill>
                <a:cs typeface="DejaVu Sans" charset="0"/>
              </a:rPr>
              <a:t>Une MSAP spécialisée : </a:t>
            </a:r>
            <a:endParaRPr lang="fr-FR">
              <a:cs typeface="DejaVu Sans" charset="0"/>
            </a:endParaRPr>
          </a:p>
          <a:p>
            <a:pPr>
              <a:lnSpc>
                <a:spcPts val="275"/>
              </a:lnSpc>
              <a:buFont typeface="StarSymbol" charset="0"/>
              <a:buChar char="-"/>
            </a:pPr>
            <a:r>
              <a:rPr lang="fr-FR" sz="1100" u="sng">
                <a:solidFill>
                  <a:srgbClr val="000000"/>
                </a:solidFill>
                <a:cs typeface="DejaVu Sans" charset="0"/>
              </a:rPr>
              <a:t>Lieu d’implantation idéal </a:t>
            </a:r>
            <a:r>
              <a:rPr lang="fr-FR" sz="1100">
                <a:solidFill>
                  <a:srgbClr val="000000"/>
                </a:solidFill>
                <a:cs typeface="DejaVu Sans" charset="0"/>
              </a:rPr>
              <a:t>: présence dans le rural via un rayonnement à partir des lieux implantés dans l’urbain ou le péri-urbain </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Porteur type </a:t>
            </a:r>
            <a:r>
              <a:rPr lang="fr-FR" sz="1100">
                <a:solidFill>
                  <a:srgbClr val="000000"/>
                </a:solidFill>
                <a:cs typeface="DejaVu Sans" charset="0"/>
              </a:rPr>
              <a:t>: collectivités</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Public cible </a:t>
            </a:r>
            <a:r>
              <a:rPr lang="fr-FR" sz="1100">
                <a:solidFill>
                  <a:srgbClr val="000000"/>
                </a:solidFill>
                <a:cs typeface="DejaVu Sans" charset="0"/>
              </a:rPr>
              <a:t>: En priorité les publics fragiles et les demandeurs d’emploi</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Partenariats envisageables : </a:t>
            </a:r>
            <a:r>
              <a:rPr lang="fr-FR" sz="1100">
                <a:solidFill>
                  <a:srgbClr val="000000"/>
                </a:solidFill>
                <a:cs typeface="DejaVu Sans" charset="0"/>
              </a:rPr>
              <a:t>nombre restreint d’opérateurs (marchands et non marchands)</a:t>
            </a:r>
            <a:endParaRPr lang="fr-FR">
              <a:cs typeface="DejaVu Sans" charset="0"/>
            </a:endParaRPr>
          </a:p>
          <a:p>
            <a:pPr>
              <a:lnSpc>
                <a:spcPts val="275"/>
              </a:lnSpc>
            </a:pPr>
            <a:endParaRPr lang="fr-FR">
              <a:cs typeface="DejaVu Sans" charset="0"/>
            </a:endParaRPr>
          </a:p>
          <a:p>
            <a:pPr>
              <a:lnSpc>
                <a:spcPts val="275"/>
              </a:lnSpc>
              <a:buFont typeface="StarSymbol" charset="0"/>
              <a:buChar char="-"/>
            </a:pPr>
            <a:r>
              <a:rPr lang="fr-FR" sz="1100" u="sng">
                <a:solidFill>
                  <a:srgbClr val="000000"/>
                </a:solidFill>
                <a:cs typeface="DejaVu Sans" charset="0"/>
              </a:rPr>
              <a:t>Niveau de service : </a:t>
            </a:r>
            <a:r>
              <a:rPr lang="fr-FR" sz="1100">
                <a:solidFill>
                  <a:srgbClr val="000000"/>
                </a:solidFill>
                <a:cs typeface="DejaVu Sans" charset="0"/>
              </a:rPr>
              <a:t>lieu orienté vers la médiation, avec pour objectif d’apporter des réponses très précises</a:t>
            </a:r>
            <a:endParaRPr lang="fr-FR">
              <a:cs typeface="DejaVu Sans" charset="0"/>
            </a:endParaRPr>
          </a:p>
        </p:txBody>
      </p:sp>
      <p:sp>
        <p:nvSpPr>
          <p:cNvPr id="226307" name="CustomShape 3"/>
          <p:cNvSpPr>
            <a:spLocks noChangeArrowheads="1"/>
          </p:cNvSpPr>
          <p:nvPr/>
        </p:nvSpPr>
        <p:spPr bwMode="auto">
          <a:xfrm>
            <a:off x="3590925" y="1323975"/>
            <a:ext cx="2705100" cy="2649538"/>
          </a:xfrm>
          <a:prstGeom prst="rect">
            <a:avLst/>
          </a:prstGeom>
          <a:noFill/>
          <a:ln w="9525">
            <a:noFill/>
            <a:miter lim="800000"/>
            <a:headEnd/>
            <a:tailEnd/>
          </a:ln>
        </p:spPr>
        <p:txBody>
          <a:bodyPr lIns="90000" tIns="45000" rIns="90000" bIns="45000"/>
          <a:lstStyle/>
          <a:p>
            <a:pPr>
              <a:lnSpc>
                <a:spcPts val="175"/>
              </a:lnSpc>
            </a:pPr>
            <a:r>
              <a:rPr lang="fr-FR" sz="1200" b="1" i="1" u="sng">
                <a:solidFill>
                  <a:srgbClr val="000000"/>
                </a:solidFill>
                <a:cs typeface="DejaVu Sans" charset="0"/>
              </a:rPr>
              <a:t>Thématiques pouvant être développées dans ce cadre :</a:t>
            </a:r>
            <a:endParaRPr lang="fr-FR">
              <a:cs typeface="DejaVu Sans" charset="0"/>
            </a:endParaRPr>
          </a:p>
          <a:p>
            <a:pPr>
              <a:lnSpc>
                <a:spcPts val="175"/>
              </a:lnSpc>
            </a:pPr>
            <a:endParaRPr lang="fr-FR">
              <a:cs typeface="DejaVu Sans" charset="0"/>
            </a:endParaRPr>
          </a:p>
          <a:p>
            <a:pPr>
              <a:lnSpc>
                <a:spcPts val="175"/>
              </a:lnSpc>
            </a:pPr>
            <a:r>
              <a:rPr lang="fr-FR" sz="1200">
                <a:solidFill>
                  <a:srgbClr val="000000"/>
                </a:solidFill>
                <a:cs typeface="DejaVu Sans" charset="0"/>
              </a:rPr>
              <a:t> -	</a:t>
            </a:r>
            <a:r>
              <a:rPr lang="fr-FR" sz="1100">
                <a:solidFill>
                  <a:srgbClr val="000000"/>
                </a:solidFill>
                <a:cs typeface="DejaVu Sans" charset="0"/>
              </a:rPr>
              <a:t>Démarches administratives</a:t>
            </a:r>
            <a:endParaRPr lang="fr-FR">
              <a:cs typeface="DejaVu Sans" charset="0"/>
            </a:endParaRPr>
          </a:p>
          <a:p>
            <a:pPr>
              <a:lnSpc>
                <a:spcPts val="175"/>
              </a:lnSpc>
            </a:pPr>
            <a:r>
              <a:rPr lang="fr-FR" sz="1100">
                <a:solidFill>
                  <a:srgbClr val="000000"/>
                </a:solidFill>
                <a:cs typeface="DejaVu Sans" charset="0"/>
              </a:rPr>
              <a:t>-	Emploi / insertion </a:t>
            </a:r>
            <a:endParaRPr lang="fr-FR">
              <a:cs typeface="DejaVu Sans" charset="0"/>
            </a:endParaRPr>
          </a:p>
          <a:p>
            <a:pPr>
              <a:lnSpc>
                <a:spcPts val="175"/>
              </a:lnSpc>
            </a:pPr>
            <a:r>
              <a:rPr lang="fr-FR" sz="1100">
                <a:solidFill>
                  <a:srgbClr val="000000"/>
                </a:solidFill>
                <a:cs typeface="DejaVu Sans" charset="0"/>
              </a:rPr>
              <a:t>-	Social / solidarité</a:t>
            </a:r>
            <a:endParaRPr lang="fr-FR">
              <a:cs typeface="DejaVu Sans" charset="0"/>
            </a:endParaRPr>
          </a:p>
          <a:p>
            <a:pPr>
              <a:lnSpc>
                <a:spcPts val="175"/>
              </a:lnSpc>
            </a:pPr>
            <a:r>
              <a:rPr lang="fr-FR" sz="1100">
                <a:solidFill>
                  <a:srgbClr val="000000"/>
                </a:solidFill>
                <a:cs typeface="DejaVu Sans" charset="0"/>
              </a:rPr>
              <a:t>-	Surendettement</a:t>
            </a:r>
            <a:endParaRPr lang="fr-FR">
              <a:cs typeface="DejaVu Sans" charset="0"/>
            </a:endParaRPr>
          </a:p>
          <a:p>
            <a:pPr>
              <a:lnSpc>
                <a:spcPts val="175"/>
              </a:lnSpc>
            </a:pPr>
            <a:r>
              <a:rPr lang="fr-FR" sz="1100">
                <a:solidFill>
                  <a:srgbClr val="000000"/>
                </a:solidFill>
                <a:cs typeface="DejaVu Sans" charset="0"/>
              </a:rPr>
              <a:t>-	Santé</a:t>
            </a:r>
            <a:endParaRPr lang="fr-FR">
              <a:cs typeface="DejaVu Sans" charset="0"/>
            </a:endParaRPr>
          </a:p>
          <a:p>
            <a:pPr>
              <a:lnSpc>
                <a:spcPts val="175"/>
              </a:lnSpc>
            </a:pPr>
            <a:r>
              <a:rPr lang="fr-FR" sz="1100">
                <a:solidFill>
                  <a:srgbClr val="000000"/>
                </a:solidFill>
                <a:cs typeface="DejaVu Sans" charset="0"/>
              </a:rPr>
              <a:t>-	Famille / jeunesse / vieillesse</a:t>
            </a:r>
            <a:endParaRPr lang="fr-FR">
              <a:cs typeface="DejaVu Sans" charset="0"/>
            </a:endParaRPr>
          </a:p>
          <a:p>
            <a:pPr>
              <a:lnSpc>
                <a:spcPts val="175"/>
              </a:lnSpc>
            </a:pPr>
            <a:r>
              <a:rPr lang="fr-FR" sz="1100">
                <a:solidFill>
                  <a:srgbClr val="000000"/>
                </a:solidFill>
                <a:cs typeface="DejaVu Sans" charset="0"/>
              </a:rPr>
              <a:t>-           L’habitat et le logement (via les 	bailleurs sociaux)</a:t>
            </a:r>
            <a:endParaRPr lang="fr-FR">
              <a:cs typeface="DejaVu Sans" charset="0"/>
            </a:endParaRPr>
          </a:p>
          <a:p>
            <a:pPr>
              <a:lnSpc>
                <a:spcPts val="175"/>
              </a:lnSpc>
            </a:pPr>
            <a:r>
              <a:rPr lang="fr-FR" sz="1100">
                <a:solidFill>
                  <a:srgbClr val="000000"/>
                </a:solidFill>
                <a:cs typeface="DejaVu Sans" charset="0"/>
              </a:rPr>
              <a:t>-	Énergie / environnement</a:t>
            </a:r>
            <a:endParaRPr lang="fr-FR">
              <a:cs typeface="DejaVu Sans" charset="0"/>
            </a:endParaRPr>
          </a:p>
          <a:p>
            <a:pPr>
              <a:lnSpc>
                <a:spcPts val="175"/>
              </a:lnSpc>
            </a:pPr>
            <a:r>
              <a:rPr lang="fr-FR" sz="1100">
                <a:solidFill>
                  <a:srgbClr val="000000"/>
                </a:solidFill>
                <a:cs typeface="DejaVu Sans" charset="0"/>
              </a:rPr>
              <a:t>-	Transport / mobilité</a:t>
            </a:r>
            <a:endParaRPr lang="fr-FR">
              <a:cs typeface="DejaVu Sans" charset="0"/>
            </a:endParaRPr>
          </a:p>
          <a:p>
            <a:pPr>
              <a:lnSpc>
                <a:spcPts val="175"/>
              </a:lnSpc>
            </a:pPr>
            <a:endParaRPr lang="fr-FR">
              <a:cs typeface="DejaVu Sans" charset="0"/>
            </a:endParaRPr>
          </a:p>
        </p:txBody>
      </p:sp>
      <p:sp>
        <p:nvSpPr>
          <p:cNvPr id="226308" name="CustomShape 4"/>
          <p:cNvSpPr>
            <a:spLocks noChangeArrowheads="1"/>
          </p:cNvSpPr>
          <p:nvPr/>
        </p:nvSpPr>
        <p:spPr bwMode="auto">
          <a:xfrm>
            <a:off x="6262688" y="2298700"/>
            <a:ext cx="2738437" cy="2098675"/>
          </a:xfrm>
          <a:prstGeom prst="rect">
            <a:avLst/>
          </a:prstGeom>
          <a:noFill/>
          <a:ln w="9525">
            <a:solidFill>
              <a:srgbClr val="00B050"/>
            </a:solidFill>
            <a:miter lim="800000"/>
            <a:headEnd/>
            <a:tailEnd/>
          </a:ln>
        </p:spPr>
        <p:txBody>
          <a:bodyPr lIns="90000" tIns="45000" rIns="90000" bIns="45000"/>
          <a:lstStyle/>
          <a:p>
            <a:r>
              <a:rPr lang="fr-FR" sz="1100">
                <a:solidFill>
                  <a:srgbClr val="000000"/>
                </a:solidFill>
                <a:cs typeface="DejaVu Sans" charset="0"/>
              </a:rPr>
              <a:t>Localement, il existe la possibilité de creuser d’avantage certaines thématiques. </a:t>
            </a:r>
            <a:endParaRPr lang="fr-FR">
              <a:cs typeface="DejaVu Sans" charset="0"/>
            </a:endParaRPr>
          </a:p>
          <a:p>
            <a:endParaRPr lang="fr-FR">
              <a:cs typeface="DejaVu Sans" charset="0"/>
            </a:endParaRPr>
          </a:p>
          <a:p>
            <a:r>
              <a:rPr lang="fr-FR" sz="1100">
                <a:solidFill>
                  <a:srgbClr val="000000"/>
                </a:solidFill>
                <a:cs typeface="DejaVu Sans" charset="0"/>
              </a:rPr>
              <a:t>Par exemple :</a:t>
            </a:r>
            <a:endParaRPr lang="fr-FR">
              <a:cs typeface="DejaVu Sans" charset="0"/>
            </a:endParaRPr>
          </a:p>
          <a:p>
            <a:r>
              <a:rPr lang="fr-FR" sz="1100">
                <a:solidFill>
                  <a:srgbClr val="000000"/>
                </a:solidFill>
                <a:cs typeface="DejaVu Sans" charset="0"/>
              </a:rPr>
              <a:t>-	la petite enfance,</a:t>
            </a:r>
            <a:endParaRPr lang="fr-FR">
              <a:cs typeface="DejaVu Sans" charset="0"/>
            </a:endParaRPr>
          </a:p>
          <a:p>
            <a:r>
              <a:rPr lang="fr-FR" sz="1100">
                <a:solidFill>
                  <a:srgbClr val="000000"/>
                </a:solidFill>
                <a:cs typeface="DejaVu Sans" charset="0"/>
              </a:rPr>
              <a:t>-	l’éducation,</a:t>
            </a:r>
            <a:endParaRPr lang="fr-FR">
              <a:cs typeface="DejaVu Sans" charset="0"/>
            </a:endParaRPr>
          </a:p>
          <a:p>
            <a:r>
              <a:rPr lang="fr-FR" sz="1100">
                <a:solidFill>
                  <a:srgbClr val="000000"/>
                </a:solidFill>
                <a:cs typeface="DejaVu Sans" charset="0"/>
              </a:rPr>
              <a:t>-	les services à la personne,</a:t>
            </a:r>
            <a:endParaRPr lang="fr-FR">
              <a:cs typeface="DejaVu Sans" charset="0"/>
            </a:endParaRPr>
          </a:p>
          <a:p>
            <a:r>
              <a:rPr lang="fr-FR" sz="1100">
                <a:solidFill>
                  <a:srgbClr val="000000"/>
                </a:solidFill>
                <a:cs typeface="DejaVu Sans" charset="0"/>
              </a:rPr>
              <a:t>-	la justice et le droit,</a:t>
            </a:r>
            <a:endParaRPr lang="fr-FR">
              <a:cs typeface="DejaVu Sans" charset="0"/>
            </a:endParaRPr>
          </a:p>
          <a:p>
            <a:pPr>
              <a:buFont typeface="StarSymbol" charset="0"/>
              <a:buChar char="-"/>
            </a:pPr>
            <a:r>
              <a:rPr lang="fr-FR" sz="1100">
                <a:solidFill>
                  <a:srgbClr val="000000"/>
                </a:solidFill>
                <a:cs typeface="DejaVu Sans" charset="0"/>
              </a:rPr>
              <a:t>        les services postaux </a:t>
            </a:r>
            <a:endParaRPr lang="fr-FR">
              <a:cs typeface="DejaVu Sans" charset="0"/>
            </a:endParaRPr>
          </a:p>
          <a:p>
            <a:pPr>
              <a:buFont typeface="StarSymbol" charset="0"/>
              <a:buChar char="-"/>
            </a:pPr>
            <a:r>
              <a:rPr lang="fr-FR" sz="1100">
                <a:solidFill>
                  <a:srgbClr val="000000"/>
                </a:solidFill>
                <a:cs typeface="DejaVu Sans" charset="0"/>
              </a:rPr>
              <a:t>        la vie associative</a:t>
            </a:r>
            <a:endParaRPr lang="fr-FR">
              <a:cs typeface="DejaVu Sans" charset="0"/>
            </a:endParaRPr>
          </a:p>
          <a:p>
            <a:endParaRPr lang="fr-FR">
              <a:cs typeface="DejaVu Sans" charset="0"/>
            </a:endParaRPr>
          </a:p>
        </p:txBody>
      </p:sp>
      <p:sp>
        <p:nvSpPr>
          <p:cNvPr id="226309" name="CustomShape 5"/>
          <p:cNvSpPr>
            <a:spLocks noChangeArrowheads="1"/>
          </p:cNvSpPr>
          <p:nvPr/>
        </p:nvSpPr>
        <p:spPr bwMode="auto">
          <a:xfrm>
            <a:off x="3590925" y="1323975"/>
            <a:ext cx="5410200" cy="3101975"/>
          </a:xfrm>
          <a:prstGeom prst="rect">
            <a:avLst/>
          </a:prstGeom>
          <a:noFill/>
          <a:ln w="9360">
            <a:solidFill>
              <a:srgbClr val="00B050"/>
            </a:solidFill>
            <a:round/>
            <a:headEnd/>
            <a:tailEnd/>
          </a:ln>
        </p:spPr>
        <p:txBody>
          <a:bodyPr/>
          <a:lstStyle/>
          <a:p>
            <a:endParaRPr lang="fr-FR"/>
          </a:p>
        </p:txBody>
      </p:sp>
      <p:sp>
        <p:nvSpPr>
          <p:cNvPr id="226310" name="CustomShape 6"/>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B050"/>
                </a:solidFill>
                <a:cs typeface="DejaVu Sans" charset="0"/>
              </a:rPr>
              <a:t>Fiche d’identité de l’espace de médiation</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B050"/>
                </a:solidFill>
                <a:cs typeface="DejaVu Sans" charset="0"/>
              </a:rPr>
              <a:t>Les opérateurs pouvant être présents dans un espace de médiation</a:t>
            </a:r>
            <a:endParaRPr lang="fr-FR">
              <a:cs typeface="DejaVu Sans" charset="0"/>
            </a:endParaRPr>
          </a:p>
        </p:txBody>
      </p:sp>
      <p:sp>
        <p:nvSpPr>
          <p:cNvPr id="22733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graphicFrame>
        <p:nvGraphicFramePr>
          <p:cNvPr id="869" name="Table 3"/>
          <p:cNvGraphicFramePr/>
          <p:nvPr/>
        </p:nvGraphicFramePr>
        <p:xfrm>
          <a:off x="485775" y="1306513"/>
          <a:ext cx="8429625" cy="6459537"/>
        </p:xfrm>
        <a:graphic>
          <a:graphicData uri="http://schemas.openxmlformats.org/drawingml/2006/table">
            <a:tbl>
              <a:tblPr/>
              <a:tblGrid>
                <a:gridCol w="1895400"/>
                <a:gridCol w="6162480"/>
                <a:gridCol w="371160"/>
              </a:tblGrid>
              <a:tr h="470160">
                <a:tc>
                  <a:txBody>
                    <a:bodyPr/>
                    <a:lstStyle/>
                    <a:p>
                      <a:pPr>
                        <a:lnSpc>
                          <a:spcPct val="100000"/>
                        </a:lnSpc>
                      </a:pPr>
                      <a:r>
                        <a:rPr lang="fr-FR" sz="1200" b="1">
                          <a:solidFill>
                            <a:srgbClr val="FFFFFF"/>
                          </a:solidFill>
                          <a:latin typeface="Arial"/>
                        </a:rPr>
                        <a:t>Les 9 opérateurs nationaux partenaires</a:t>
                      </a:r>
                      <a:endParaRPr/>
                    </a:p>
                  </a:txBody>
                  <a:tcPr/>
                </a:tc>
                <a:tc>
                  <a:txBody>
                    <a:bodyPr/>
                    <a:lstStyle/>
                    <a:p>
                      <a:pPr>
                        <a:lnSpc>
                          <a:spcPct val="100000"/>
                        </a:lnSpc>
                      </a:pPr>
                      <a:r>
                        <a:rPr lang="fr-FR" sz="1200" b="1">
                          <a:solidFill>
                            <a:srgbClr val="FFFFFF"/>
                          </a:solidFill>
                          <a:latin typeface="Arial"/>
                        </a:rPr>
                        <a:t>Les autres partenaires nationaux et locaux (liste non exhaustive)</a:t>
                      </a:r>
                      <a:endParaRPr/>
                    </a:p>
                  </a:txBody>
                  <a:tcPr/>
                </a:tc>
                <a:tc>
                  <a:txBody>
                    <a:bodyPr/>
                    <a:lstStyle/>
                    <a:p>
                      <a:endParaRPr lang="fr-FR"/>
                    </a:p>
                  </a:txBody>
                  <a:tcPr/>
                </a:tc>
              </a:tr>
              <a:tr h="4268880">
                <a:tc>
                  <a:txBody>
                    <a:bodyPr/>
                    <a:lstStyle/>
                    <a:p>
                      <a:pPr>
                        <a:lnSpc>
                          <a:spcPct val="100000"/>
                        </a:lnSpc>
                        <a:buFont typeface="StarSymbol"/>
                        <a:buChar char="-"/>
                      </a:pPr>
                      <a:r>
                        <a:rPr lang="fr-FR" sz="1100">
                          <a:solidFill>
                            <a:srgbClr val="000000"/>
                          </a:solidFill>
                          <a:latin typeface="Arial"/>
                        </a:rPr>
                        <a:t>Pôle Emploi</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CNAMTS</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CNAV</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CCMSA</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EDF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GDF</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Poste </a:t>
                      </a:r>
                      <a:endParaRPr/>
                    </a:p>
                    <a:p>
                      <a:pPr>
                        <a:lnSpc>
                          <a:spcPct val="100000"/>
                        </a:lnSpc>
                      </a:pPr>
                      <a:endParaRPr/>
                    </a:p>
                    <a:p>
                      <a:pPr>
                        <a:lnSpc>
                          <a:spcPct val="100000"/>
                        </a:lnSpc>
                      </a:pPr>
                      <a:endParaRPr/>
                    </a:p>
                    <a:p>
                      <a:pPr>
                        <a:lnSpc>
                          <a:spcPct val="100000"/>
                        </a:lnSpc>
                        <a:buFont typeface="StarSymbol"/>
                        <a:buChar char="-"/>
                      </a:pPr>
                      <a:r>
                        <a:rPr lang="fr-FR" sz="1100">
                          <a:solidFill>
                            <a:srgbClr val="000000"/>
                          </a:solidFill>
                          <a:latin typeface="Arial"/>
                        </a:rPr>
                        <a:t>La SNCF</a:t>
                      </a:r>
                      <a:endParaRPr/>
                    </a:p>
                  </a:txBody>
                  <a:tcPr/>
                </a:tc>
                <a:tc>
                  <a: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gn="just">
                        <a:lnSpc>
                          <a:spcPct val="100000"/>
                        </a:lnSpc>
                      </a:pPr>
                      <a:r>
                        <a:rPr lang="fr-FR" sz="1100">
                          <a:solidFill>
                            <a:srgbClr val="000000"/>
                          </a:solidFill>
                          <a:latin typeface="Arial"/>
                        </a:rPr>
                        <a:t>Des associations locales et des associations caritatives (comme Caritas, La Croix Rouge, …), des bailleurs sociaux, la Banque de France, le Conseil général (sur le RSA), les services du Défenseur des droits, peuvent être des partenaires de ce type d’espace.</a:t>
                      </a:r>
                      <a:endParaRPr/>
                    </a:p>
                    <a:p>
                      <a:pPr>
                        <a:lnSpc>
                          <a:spcPct val="100000"/>
                        </a:lnSpc>
                      </a:pPr>
                      <a:endParaRPr/>
                    </a:p>
                  </a:txBody>
                  <a:tcPr/>
                </a:tc>
                <a:tc>
                  <a:txBody>
                    <a:bodyPr/>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0B050"/>
                </a:solidFill>
                <a:cs typeface="DejaVu Sans" charset="0"/>
              </a:rPr>
              <a:t>Avantages et limites de l’espace de médiation</a:t>
            </a:r>
            <a:endParaRPr lang="fr-FR">
              <a:cs typeface="DejaVu Sans" charset="0"/>
            </a:endParaRPr>
          </a:p>
        </p:txBody>
      </p:sp>
      <p:sp>
        <p:nvSpPr>
          <p:cNvPr id="228354"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graphicFrame>
        <p:nvGraphicFramePr>
          <p:cNvPr id="872" name="Table 3"/>
          <p:cNvGraphicFramePr/>
          <p:nvPr/>
        </p:nvGraphicFramePr>
        <p:xfrm>
          <a:off x="209550" y="1862138"/>
          <a:ext cx="8751888" cy="4024312"/>
        </p:xfrm>
        <a:graphic>
          <a:graphicData uri="http://schemas.openxmlformats.org/drawingml/2006/table">
            <a:tbl>
              <a:tblPr/>
              <a:tblGrid>
                <a:gridCol w="704520"/>
                <a:gridCol w="4019400"/>
                <a:gridCol w="4028760"/>
              </a:tblGrid>
              <a:tr h="1374480">
                <a:tc>
                  <a:txBody>
                    <a:bodyPr/>
                    <a:lstStyle/>
                    <a:p>
                      <a:pPr algn="ctr">
                        <a:lnSpc>
                          <a:spcPct val="115000"/>
                        </a:lnSpc>
                      </a:pPr>
                      <a:r>
                        <a:rPr lang="fr-FR" sz="1100" b="1">
                          <a:solidFill>
                            <a:srgbClr val="FFFFFF"/>
                          </a:solidFill>
                          <a:latin typeface="Calibri"/>
                          <a:ea typeface="Calibri"/>
                        </a:rPr>
                        <a:t>Pour l’usager</a:t>
                      </a:r>
                      <a:endParaRPr/>
                    </a:p>
                  </a:txBody>
                  <a:tcPr/>
                </a:tc>
                <a:tc>
                  <a:txBody>
                    <a:bodyPr/>
                    <a:lstStyle/>
                    <a:p>
                      <a:pPr>
                        <a:lnSpc>
                          <a:spcPct val="115000"/>
                        </a:lnSpc>
                        <a:buFont typeface="Arial"/>
                        <a:buChar char="-"/>
                      </a:pPr>
                      <a:r>
                        <a:rPr lang="fr-FR" sz="800" b="1">
                          <a:solidFill>
                            <a:srgbClr val="FFFFFF"/>
                          </a:solidFill>
                          <a:latin typeface="Calibri"/>
                          <a:ea typeface="Times New Roman"/>
                        </a:rPr>
                        <a:t>Disposer d’un lieu accueillant, humain, apte à comprendre les usagers et leurs besoins, et faisant preuve d’empathie</a:t>
                      </a:r>
                      <a:endParaRPr/>
                    </a:p>
                    <a:p>
                      <a:pPr>
                        <a:lnSpc>
                          <a:spcPct val="115000"/>
                        </a:lnSpc>
                        <a:buFont typeface="Arial"/>
                        <a:buChar char="-"/>
                      </a:pPr>
                      <a:r>
                        <a:rPr lang="fr-FR" sz="800" b="1">
                          <a:solidFill>
                            <a:srgbClr val="FFFFFF"/>
                          </a:solidFill>
                          <a:latin typeface="Calibri"/>
                          <a:ea typeface="Times New Roman"/>
                        </a:rPr>
                        <a:t>Pouvoir se reposer sur une personne « tiers de confiance », respectant la confidentialité des sujets traités et cherchant des solutions concrètes (renforce le poids du client/usager vis-à-vis de l’opérateur)</a:t>
                      </a:r>
                      <a:endParaRPr/>
                    </a:p>
                    <a:p>
                      <a:pPr>
                        <a:lnSpc>
                          <a:spcPct val="115000"/>
                        </a:lnSpc>
                        <a:buFont typeface="Arial"/>
                        <a:buChar char="-"/>
                      </a:pPr>
                      <a:r>
                        <a:rPr lang="fr-FR" sz="800" b="1">
                          <a:solidFill>
                            <a:srgbClr val="FFFFFF"/>
                          </a:solidFill>
                          <a:latin typeface="Calibri"/>
                          <a:ea typeface="Times New Roman"/>
                        </a:rPr>
                        <a:t>Bénéficier d’une aide qui prend en compte la globalité des problèmes, voire les anticipe</a:t>
                      </a:r>
                      <a:endParaRPr/>
                    </a:p>
                    <a:p>
                      <a:pPr>
                        <a:lnSpc>
                          <a:spcPct val="100000"/>
                        </a:lnSpc>
                      </a:pPr>
                      <a:r>
                        <a:rPr lang="fr-FR" sz="800" b="1">
                          <a:solidFill>
                            <a:srgbClr val="FFFFFF"/>
                          </a:solidFill>
                          <a:latin typeface="Calibri"/>
                          <a:ea typeface="Calibri"/>
                        </a:rPr>
                        <a:t>Comprendre aisément l’offre de services orientée « médiation »</a:t>
                      </a:r>
                      <a:endParaRPr/>
                    </a:p>
                  </a:txBody>
                  <a:tcPr/>
                </a:tc>
                <a:tc>
                  <a:txBody>
                    <a:bodyPr/>
                    <a:lstStyle/>
                    <a:p>
                      <a:pPr>
                        <a:lnSpc>
                          <a:spcPct val="115000"/>
                        </a:lnSpc>
                        <a:buFont typeface="Arial"/>
                        <a:buChar char="-"/>
                      </a:pPr>
                      <a:r>
                        <a:rPr lang="fr-FR" sz="800" b="1">
                          <a:solidFill>
                            <a:srgbClr val="FFFFFF"/>
                          </a:solidFill>
                          <a:latin typeface="Calibri"/>
                          <a:ea typeface="Times New Roman"/>
                        </a:rPr>
                        <a:t>Forte connotation du lieu orienté vers les publics fragiles pouvant constituer un frein à l’entrée (y compris pour les publics fragiles)</a:t>
                      </a:r>
                      <a:endParaRPr/>
                    </a:p>
                    <a:p>
                      <a:pPr>
                        <a:lnSpc>
                          <a:spcPct val="115000"/>
                        </a:lnSpc>
                        <a:buFont typeface="Arial"/>
                        <a:buChar char="-"/>
                      </a:pPr>
                      <a:r>
                        <a:rPr lang="fr-FR" sz="1000" b="1">
                          <a:solidFill>
                            <a:srgbClr val="FFFFFF"/>
                          </a:solidFill>
                          <a:latin typeface="Wingdings"/>
                          <a:ea typeface="Calibri"/>
                        </a:rPr>
                        <a:t></a:t>
                      </a:r>
                      <a:r>
                        <a:rPr lang="fr-FR" sz="800" b="1">
                          <a:solidFill>
                            <a:srgbClr val="FFFFFF"/>
                          </a:solidFill>
                          <a:latin typeface="Calibri"/>
                          <a:ea typeface="Calibri"/>
                        </a:rPr>
                        <a:t> </a:t>
                      </a:r>
                      <a:r>
                        <a:rPr lang="fr-FR" sz="800" b="1" i="1">
                          <a:solidFill>
                            <a:srgbClr val="FFFFFF"/>
                          </a:solidFill>
                          <a:latin typeface="Calibri"/>
                          <a:ea typeface="Calibri"/>
                        </a:rPr>
                        <a:t>Nécessité de choisir judicieusement l’emplacement du lieu pour respecter la discrétion des usagers entrant dans le lieu</a:t>
                      </a:r>
                      <a:endParaRPr/>
                    </a:p>
                    <a:p>
                      <a:pPr>
                        <a:lnSpc>
                          <a:spcPct val="115000"/>
                        </a:lnSpc>
                      </a:pPr>
                      <a:endParaRPr/>
                    </a:p>
                    <a:p>
                      <a:pPr>
                        <a:lnSpc>
                          <a:spcPct val="115000"/>
                        </a:lnSpc>
                        <a:buFont typeface="Arial"/>
                        <a:buChar char="-"/>
                      </a:pPr>
                      <a:r>
                        <a:rPr lang="fr-FR" sz="800" b="1">
                          <a:solidFill>
                            <a:srgbClr val="FFFFFF"/>
                          </a:solidFill>
                          <a:latin typeface="Calibri"/>
                          <a:ea typeface="Times New Roman"/>
                        </a:rPr>
                        <a:t>Risque de ne pas trouver une réponse à toutes ses questions, en raison du nombre limité d’opérateurs partenaires </a:t>
                      </a:r>
                      <a:endParaRPr/>
                    </a:p>
                    <a:p>
                      <a:pPr>
                        <a:lnSpc>
                          <a:spcPct val="100000"/>
                        </a:lnSpc>
                      </a:pPr>
                      <a:r>
                        <a:rPr lang="fr-FR" sz="1000" b="1">
                          <a:solidFill>
                            <a:srgbClr val="FFFFFF"/>
                          </a:solidFill>
                          <a:latin typeface="Wingdings"/>
                          <a:ea typeface="Calibri"/>
                        </a:rPr>
                        <a:t></a:t>
                      </a:r>
                      <a:r>
                        <a:rPr lang="fr-FR" sz="800" b="1">
                          <a:solidFill>
                            <a:srgbClr val="FFFFFF"/>
                          </a:solidFill>
                          <a:latin typeface="Calibri"/>
                          <a:ea typeface="Calibri"/>
                        </a:rPr>
                        <a:t> </a:t>
                      </a:r>
                      <a:r>
                        <a:rPr lang="fr-FR" sz="800" b="1" i="1">
                          <a:solidFill>
                            <a:srgbClr val="FFFFFF"/>
                          </a:solidFill>
                          <a:latin typeface="Calibri"/>
                          <a:ea typeface="Calibri"/>
                        </a:rPr>
                        <a:t>Nécessité de bien identifier les besoins au préalable du choix des partenaires</a:t>
                      </a:r>
                      <a:endParaRPr/>
                    </a:p>
                  </a:txBody>
                  <a:tcPr/>
                </a:tc>
              </a:tr>
              <a:tr h="1294200">
                <a:tc>
                  <a:txBody>
                    <a:bodyPr/>
                    <a:lstStyle/>
                    <a:p>
                      <a:endParaRPr lang="fr-FR"/>
                    </a:p>
                  </a:txBody>
                  <a:tcPr/>
                </a:tc>
                <a:tc>
                  <a:txBody>
                    <a:bodyPr/>
                    <a:lstStyle/>
                    <a:p>
                      <a:pPr>
                        <a:lnSpc>
                          <a:spcPct val="115000"/>
                        </a:lnSpc>
                        <a:buFont typeface="Arial"/>
                        <a:buChar char="-"/>
                      </a:pPr>
                      <a:r>
                        <a:rPr lang="fr-FR" sz="800">
                          <a:solidFill>
                            <a:srgbClr val="000000"/>
                          </a:solidFill>
                          <a:latin typeface="Calibri"/>
                          <a:ea typeface="Times New Roman"/>
                        </a:rPr>
                        <a:t>Maintenir ou recréer un </a:t>
                      </a:r>
                      <a:r>
                        <a:rPr lang="fr-FR" sz="800" b="1">
                          <a:solidFill>
                            <a:srgbClr val="000000"/>
                          </a:solidFill>
                          <a:latin typeface="Calibri"/>
                          <a:ea typeface="Times New Roman"/>
                        </a:rPr>
                        <a:t>lien</a:t>
                      </a:r>
                      <a:r>
                        <a:rPr lang="fr-FR" sz="800">
                          <a:solidFill>
                            <a:srgbClr val="000000"/>
                          </a:solidFill>
                          <a:latin typeface="Calibri"/>
                          <a:ea typeface="Times New Roman"/>
                        </a:rPr>
                        <a:t> avec ses clients/usagers en difficulté voire en conflit </a:t>
                      </a:r>
                      <a:endParaRPr/>
                    </a:p>
                    <a:p>
                      <a:pPr>
                        <a:lnSpc>
                          <a:spcPct val="115000"/>
                        </a:lnSpc>
                        <a:buFont typeface="Arial"/>
                        <a:buChar char="-"/>
                      </a:pPr>
                      <a:r>
                        <a:rPr lang="fr-FR" sz="800">
                          <a:solidFill>
                            <a:srgbClr val="000000"/>
                          </a:solidFill>
                          <a:latin typeface="Calibri"/>
                          <a:ea typeface="Times New Roman"/>
                        </a:rPr>
                        <a:t>Pouvoir </a:t>
                      </a:r>
                      <a:r>
                        <a:rPr lang="fr-FR" sz="800" b="1">
                          <a:solidFill>
                            <a:srgbClr val="000000"/>
                          </a:solidFill>
                          <a:latin typeface="Calibri"/>
                          <a:ea typeface="Times New Roman"/>
                        </a:rPr>
                        <a:t>confier la gestion de situations difficiles </a:t>
                      </a:r>
                      <a:r>
                        <a:rPr lang="fr-FR" sz="800">
                          <a:solidFill>
                            <a:srgbClr val="000000"/>
                          </a:solidFill>
                          <a:latin typeface="Calibri"/>
                          <a:ea typeface="Times New Roman"/>
                        </a:rPr>
                        <a:t>réclamant un personnel hautement qualifié (compétences pointues)</a:t>
                      </a:r>
                      <a:endParaRPr/>
                    </a:p>
                    <a:p>
                      <a:pPr>
                        <a:lnSpc>
                          <a:spcPct val="100000"/>
                        </a:lnSpc>
                      </a:pPr>
                      <a:r>
                        <a:rPr lang="fr-FR" sz="800">
                          <a:solidFill>
                            <a:srgbClr val="000000"/>
                          </a:solidFill>
                          <a:latin typeface="Calibri"/>
                          <a:ea typeface="Calibri"/>
                        </a:rPr>
                        <a:t>Constitue un élément de réponse aux obligations de service public relatives à l’axe social (notamment pour les énergéticiens)</a:t>
                      </a:r>
                      <a:endParaRPr/>
                    </a:p>
                  </a:txBody>
                  <a:tcPr/>
                </a:tc>
                <a:tc>
                  <a:txBody>
                    <a:bodyPr/>
                    <a:lstStyle/>
                    <a:p>
                      <a:pPr>
                        <a:lnSpc>
                          <a:spcPct val="115000"/>
                        </a:lnSpc>
                        <a:buFont typeface="Arial"/>
                        <a:buChar char="-"/>
                      </a:pPr>
                      <a:r>
                        <a:rPr lang="fr-FR" sz="800">
                          <a:solidFill>
                            <a:srgbClr val="000000"/>
                          </a:solidFill>
                          <a:latin typeface="Calibri"/>
                          <a:ea typeface="Times New Roman"/>
                        </a:rPr>
                        <a:t>Risque de </a:t>
                      </a:r>
                      <a:r>
                        <a:rPr lang="fr-FR" sz="800" b="1">
                          <a:solidFill>
                            <a:srgbClr val="000000"/>
                          </a:solidFill>
                          <a:latin typeface="Calibri"/>
                          <a:ea typeface="Times New Roman"/>
                        </a:rPr>
                        <a:t>gestion</a:t>
                      </a:r>
                      <a:r>
                        <a:rPr lang="fr-FR" sz="800">
                          <a:solidFill>
                            <a:srgbClr val="000000"/>
                          </a:solidFill>
                          <a:latin typeface="Calibri"/>
                          <a:ea typeface="Times New Roman"/>
                        </a:rPr>
                        <a:t> insuffisante des partenariats avec les MSAP (formation, procédures, ..)</a:t>
                      </a:r>
                      <a:endParaRPr/>
                    </a:p>
                    <a:p>
                      <a:pPr>
                        <a:lnSpc>
                          <a:spcPct val="100000"/>
                        </a:lnSpc>
                      </a:pPr>
                      <a:r>
                        <a:rPr lang="fr-FR" sz="800">
                          <a:solidFill>
                            <a:srgbClr val="000000"/>
                          </a:solidFill>
                          <a:latin typeface="Calibri"/>
                          <a:ea typeface="Calibri"/>
                        </a:rPr>
                        <a:t>Nécessite la </a:t>
                      </a:r>
                      <a:r>
                        <a:rPr lang="fr-FR" sz="800" b="1">
                          <a:solidFill>
                            <a:srgbClr val="000000"/>
                          </a:solidFill>
                          <a:latin typeface="Calibri"/>
                          <a:ea typeface="Calibri"/>
                        </a:rPr>
                        <a:t>mise en relation </a:t>
                      </a:r>
                      <a:r>
                        <a:rPr lang="fr-FR" sz="800">
                          <a:solidFill>
                            <a:srgbClr val="000000"/>
                          </a:solidFill>
                          <a:latin typeface="Calibri"/>
                          <a:ea typeface="Calibri"/>
                        </a:rPr>
                        <a:t>des agents de la MSAP avec des structures de médiation internes lorsqu’elles existent</a:t>
                      </a:r>
                      <a:endParaRPr/>
                    </a:p>
                  </a:txBody>
                  <a:tcPr/>
                </a:tc>
              </a:tr>
              <a:tr h="1294560">
                <a:tc>
                  <a:txBody>
                    <a:bodyPr/>
                    <a:lstStyle/>
                    <a:p>
                      <a:endParaRPr lang="fr-FR"/>
                    </a:p>
                  </a:txBody>
                  <a:tcPr/>
                </a:tc>
                <a:tc>
                  <a:txBody>
                    <a:bodyPr/>
                    <a:lstStyle/>
                    <a:p>
                      <a:pPr>
                        <a:lnSpc>
                          <a:spcPct val="115000"/>
                        </a:lnSpc>
                        <a:buFont typeface="Arial"/>
                        <a:buChar char="-"/>
                      </a:pPr>
                      <a:r>
                        <a:rPr lang="fr-FR" sz="800">
                          <a:solidFill>
                            <a:srgbClr val="000000"/>
                          </a:solidFill>
                          <a:latin typeface="Calibri"/>
                          <a:ea typeface="Times New Roman"/>
                        </a:rPr>
                        <a:t>Pouvoir traiter les besoins les plus courants (emploi, social, énergie, transport, …) d’une </a:t>
                      </a:r>
                      <a:r>
                        <a:rPr lang="fr-FR" sz="800" b="1">
                          <a:solidFill>
                            <a:srgbClr val="000000"/>
                          </a:solidFill>
                          <a:latin typeface="Calibri"/>
                          <a:ea typeface="Times New Roman"/>
                        </a:rPr>
                        <a:t>population fragile </a:t>
                      </a:r>
                      <a:r>
                        <a:rPr lang="fr-FR" sz="800">
                          <a:solidFill>
                            <a:srgbClr val="000000"/>
                          </a:solidFill>
                          <a:latin typeface="Calibri"/>
                          <a:ea typeface="Times New Roman"/>
                        </a:rPr>
                        <a:t>du territoire</a:t>
                      </a:r>
                      <a:endParaRPr/>
                    </a:p>
                    <a:p>
                      <a:pPr>
                        <a:lnSpc>
                          <a:spcPct val="115000"/>
                        </a:lnSpc>
                        <a:buFont typeface="Arial"/>
                        <a:buChar char="-"/>
                      </a:pPr>
                      <a:r>
                        <a:rPr lang="fr-FR" sz="800">
                          <a:solidFill>
                            <a:srgbClr val="000000"/>
                          </a:solidFill>
                          <a:latin typeface="Calibri"/>
                          <a:ea typeface="Times New Roman"/>
                        </a:rPr>
                        <a:t>Disposer d’un lieu contribuant à la création de </a:t>
                      </a:r>
                      <a:r>
                        <a:rPr lang="fr-FR" sz="800" b="1">
                          <a:solidFill>
                            <a:srgbClr val="000000"/>
                          </a:solidFill>
                          <a:latin typeface="Calibri"/>
                          <a:ea typeface="Times New Roman"/>
                        </a:rPr>
                        <a:t>lien social </a:t>
                      </a:r>
                      <a:endParaRPr/>
                    </a:p>
                    <a:p>
                      <a:pPr>
                        <a:lnSpc>
                          <a:spcPct val="115000"/>
                        </a:lnSpc>
                        <a:buFont typeface="Arial"/>
                        <a:buChar char="-"/>
                      </a:pPr>
                      <a:r>
                        <a:rPr lang="fr-FR" sz="800">
                          <a:solidFill>
                            <a:srgbClr val="000000"/>
                          </a:solidFill>
                          <a:latin typeface="Calibri"/>
                          <a:ea typeface="Times New Roman"/>
                        </a:rPr>
                        <a:t>Renforcer le lien avec les </a:t>
                      </a:r>
                      <a:r>
                        <a:rPr lang="fr-FR" sz="800" b="1">
                          <a:solidFill>
                            <a:srgbClr val="000000"/>
                          </a:solidFill>
                          <a:latin typeface="Calibri"/>
                          <a:ea typeface="Times New Roman"/>
                        </a:rPr>
                        <a:t>services sociaux </a:t>
                      </a:r>
                      <a:r>
                        <a:rPr lang="fr-FR" sz="800">
                          <a:solidFill>
                            <a:srgbClr val="000000"/>
                          </a:solidFill>
                          <a:latin typeface="Calibri"/>
                          <a:ea typeface="Times New Roman"/>
                        </a:rPr>
                        <a:t>de la mairie (par exemple le CCAS) et avec les assistantes sociales</a:t>
                      </a:r>
                      <a:endParaRPr/>
                    </a:p>
                    <a:p>
                      <a:pPr>
                        <a:lnSpc>
                          <a:spcPct val="100000"/>
                        </a:lnSpc>
                      </a:pPr>
                      <a:r>
                        <a:rPr lang="fr-FR" sz="800">
                          <a:solidFill>
                            <a:srgbClr val="000000"/>
                          </a:solidFill>
                          <a:latin typeface="Calibri"/>
                          <a:ea typeface="Calibri"/>
                        </a:rPr>
                        <a:t>Spécifier une offre de service de spécialiste (créer un champ de référence)</a:t>
                      </a:r>
                      <a:endParaRPr/>
                    </a:p>
                  </a:txBody>
                  <a:tcPr/>
                </a:tc>
                <a:tc>
                  <a:txBody>
                    <a:bodyPr/>
                    <a:lstStyle/>
                    <a:p>
                      <a:pPr>
                        <a:lnSpc>
                          <a:spcPct val="115000"/>
                        </a:lnSpc>
                        <a:buFont typeface="Arial"/>
                        <a:buChar char="-"/>
                      </a:pPr>
                      <a:r>
                        <a:rPr lang="fr-FR" sz="800">
                          <a:solidFill>
                            <a:srgbClr val="000000"/>
                          </a:solidFill>
                          <a:latin typeface="Calibri"/>
                          <a:ea typeface="Times New Roman"/>
                        </a:rPr>
                        <a:t>Nécessité de bien </a:t>
                      </a:r>
                      <a:r>
                        <a:rPr lang="fr-FR" sz="800" b="1">
                          <a:solidFill>
                            <a:srgbClr val="000000"/>
                          </a:solidFill>
                          <a:latin typeface="Calibri"/>
                          <a:ea typeface="Times New Roman"/>
                        </a:rPr>
                        <a:t>éclaircir le rôle </a:t>
                      </a:r>
                      <a:r>
                        <a:rPr lang="fr-FR" sz="800">
                          <a:solidFill>
                            <a:srgbClr val="000000"/>
                          </a:solidFill>
                          <a:latin typeface="Calibri"/>
                          <a:ea typeface="Times New Roman"/>
                        </a:rPr>
                        <a:t>de la MSAP vis-à-vis des structures sociales existantes par ailleurs</a:t>
                      </a:r>
                      <a:endParaRPr/>
                    </a:p>
                    <a:p>
                      <a:pPr>
                        <a:lnSpc>
                          <a:spcPct val="100000"/>
                        </a:lnSpc>
                      </a:pPr>
                      <a:r>
                        <a:rPr lang="fr-FR" sz="800">
                          <a:solidFill>
                            <a:srgbClr val="000000"/>
                          </a:solidFill>
                          <a:latin typeface="Calibri"/>
                          <a:ea typeface="Calibri"/>
                        </a:rPr>
                        <a:t>Nécessité d’organiser un </a:t>
                      </a:r>
                      <a:r>
                        <a:rPr lang="fr-FR" sz="800" b="1">
                          <a:solidFill>
                            <a:srgbClr val="000000"/>
                          </a:solidFill>
                          <a:latin typeface="Calibri"/>
                          <a:ea typeface="Calibri"/>
                        </a:rPr>
                        <a:t>soutien psychologique </a:t>
                      </a:r>
                      <a:r>
                        <a:rPr lang="fr-FR" sz="800">
                          <a:solidFill>
                            <a:srgbClr val="000000"/>
                          </a:solidFill>
                          <a:latin typeface="Calibri"/>
                          <a:ea typeface="Calibri"/>
                        </a:rPr>
                        <a:t>du personnel (pour l’aider au quotidien à gérer les publics fragiles)</a:t>
                      </a:r>
                      <a:endParaRPr/>
                    </a:p>
                  </a:txBody>
                  <a:tcPr/>
                </a:tc>
              </a:tr>
            </a:tbl>
          </a:graphicData>
        </a:graphic>
      </p:graphicFrame>
      <p:sp>
        <p:nvSpPr>
          <p:cNvPr id="228373" name="CustomShape 4"/>
          <p:cNvSpPr>
            <a:spLocks noChangeArrowheads="1"/>
          </p:cNvSpPr>
          <p:nvPr/>
        </p:nvSpPr>
        <p:spPr bwMode="auto">
          <a:xfrm>
            <a:off x="136525" y="3457575"/>
            <a:ext cx="877888" cy="649288"/>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l’opérateur</a:t>
            </a:r>
            <a:endParaRPr lang="fr-FR">
              <a:cs typeface="DejaVu Sans" charset="0"/>
            </a:endParaRPr>
          </a:p>
        </p:txBody>
      </p:sp>
      <p:sp>
        <p:nvSpPr>
          <p:cNvPr id="228374" name="CustomShape 5"/>
          <p:cNvSpPr>
            <a:spLocks noChangeArrowheads="1"/>
          </p:cNvSpPr>
          <p:nvPr/>
        </p:nvSpPr>
        <p:spPr bwMode="auto">
          <a:xfrm>
            <a:off x="103188" y="4638675"/>
            <a:ext cx="879475" cy="647700"/>
          </a:xfrm>
          <a:prstGeom prst="rect">
            <a:avLst/>
          </a:prstGeom>
          <a:noFill/>
          <a:ln w="9525">
            <a:noFill/>
            <a:miter lim="800000"/>
            <a:headEnd/>
            <a:tailEnd/>
          </a:ln>
        </p:spPr>
        <p:txBody>
          <a:bodyPr lIns="90000" tIns="45000" rIns="90000" bIns="45000"/>
          <a:lstStyle/>
          <a:p>
            <a:pPr algn="ctr">
              <a:lnSpc>
                <a:spcPts val="275"/>
              </a:lnSpc>
            </a:pPr>
            <a:r>
              <a:rPr lang="fr-FR" sz="1100" b="1">
                <a:solidFill>
                  <a:srgbClr val="000000"/>
                </a:solidFill>
                <a:latin typeface="Calibri" pitchFamily="34" charset="0"/>
                <a:cs typeface="DejaVu Sans" charset="0"/>
              </a:rPr>
              <a:t>Pour la collectivité</a:t>
            </a:r>
            <a:endParaRPr lang="fr-FR">
              <a:cs typeface="DejaVu Sans" charset="0"/>
            </a:endParaRPr>
          </a:p>
        </p:txBody>
      </p:sp>
      <p:graphicFrame>
        <p:nvGraphicFramePr>
          <p:cNvPr id="875" name="Table 6"/>
          <p:cNvGraphicFramePr/>
          <p:nvPr/>
        </p:nvGraphicFramePr>
        <p:xfrm>
          <a:off x="908050" y="1398588"/>
          <a:ext cx="8054975" cy="438150"/>
        </p:xfrm>
        <a:graphic>
          <a:graphicData uri="http://schemas.openxmlformats.org/drawingml/2006/table">
            <a:tbl>
              <a:tblPr/>
              <a:tblGrid>
                <a:gridCol w="4027320"/>
                <a:gridCol w="4026960"/>
              </a:tblGrid>
              <a:tr h="438120">
                <a:tc>
                  <a:txBody>
                    <a:bodyPr/>
                    <a:lstStyle/>
                    <a:p>
                      <a:pPr algn="ctr">
                        <a:lnSpc>
                          <a:spcPct val="115000"/>
                        </a:lnSpc>
                      </a:pPr>
                      <a:r>
                        <a:rPr lang="fr-FR" sz="1200" b="1">
                          <a:solidFill>
                            <a:srgbClr val="FFFFFF"/>
                          </a:solidFill>
                          <a:latin typeface="Calibri"/>
                          <a:ea typeface="Calibri"/>
                        </a:rPr>
                        <a:t>Ce type de Maison de service a pour avantage :</a:t>
                      </a:r>
                      <a:endParaRPr/>
                    </a:p>
                  </a:txBody>
                  <a:tcPr/>
                </a:tc>
                <a:tc>
                  <a:txBody>
                    <a:bodyPr/>
                    <a:lstStyle/>
                    <a:p>
                      <a:pPr algn="ctr">
                        <a:lnSpc>
                          <a:spcPct val="115000"/>
                        </a:lnSpc>
                      </a:pPr>
                      <a:r>
                        <a:rPr lang="fr-FR" sz="1200" b="1">
                          <a:solidFill>
                            <a:srgbClr val="FFFFFF"/>
                          </a:solidFill>
                          <a:latin typeface="Calibri"/>
                          <a:ea typeface="Calibri"/>
                        </a:rPr>
                        <a:t>Points de vigilance à noter :</a:t>
                      </a:r>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CustomShape 1"/>
          <p:cNvSpPr>
            <a:spLocks noChangeArrowheads="1"/>
          </p:cNvSpPr>
          <p:nvPr/>
        </p:nvSpPr>
        <p:spPr bwMode="auto">
          <a:xfrm>
            <a:off x="352425" y="377825"/>
            <a:ext cx="8545513" cy="1217613"/>
          </a:xfrm>
          <a:prstGeom prst="rect">
            <a:avLst/>
          </a:prstGeom>
          <a:noFill/>
          <a:ln w="9525">
            <a:noFill/>
            <a:miter lim="800000"/>
            <a:headEnd/>
            <a:tailEnd/>
          </a:ln>
        </p:spPr>
        <p:txBody>
          <a:bodyPr lIns="0" tIns="0" rIns="0" bIns="0"/>
          <a:lstStyle/>
          <a:p>
            <a:pPr>
              <a:lnSpc>
                <a:spcPts val="525"/>
              </a:lnSpc>
            </a:pPr>
            <a:r>
              <a:rPr lang="fr-FR" sz="2800" b="1">
                <a:solidFill>
                  <a:srgbClr val="FFFFFF"/>
                </a:solidFill>
                <a:ea typeface="ＭＳ Ｐゴシック" pitchFamily="34" charset="-128"/>
                <a:cs typeface="DejaVu Sans" charset="0"/>
              </a:rPr>
              <a:t>Les autres activités pouvant être portées par les Maisons de services au public</a:t>
            </a:r>
            <a:endParaRPr lang="fr-FR">
              <a:cs typeface="DejaVu Sans" charset="0"/>
            </a:endParaRPr>
          </a:p>
        </p:txBody>
      </p:sp>
      <p:sp>
        <p:nvSpPr>
          <p:cNvPr id="229378"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229379" name="Picture 2"/>
          <p:cNvPicPr>
            <a:picLocks noChangeAspect="1" noChangeArrowheads="1"/>
          </p:cNvPicPr>
          <p:nvPr/>
        </p:nvPicPr>
        <p:blipFill>
          <a:blip r:embed="rId2"/>
          <a:srcRect/>
          <a:stretch>
            <a:fillRect/>
          </a:stretch>
        </p:blipFill>
        <p:spPr bwMode="auto">
          <a:xfrm>
            <a:off x="352425" y="1797050"/>
            <a:ext cx="4148138" cy="1724025"/>
          </a:xfrm>
          <a:prstGeom prst="rect">
            <a:avLst/>
          </a:prstGeom>
          <a:noFill/>
          <a:ln w="9525">
            <a:noFill/>
            <a:miter lim="800000"/>
            <a:headEnd/>
            <a:tailEnd/>
          </a:ln>
        </p:spPr>
      </p:pic>
      <p:pic>
        <p:nvPicPr>
          <p:cNvPr id="229380" name="Picture 3"/>
          <p:cNvPicPr>
            <a:picLocks noChangeAspect="1" noChangeArrowheads="1"/>
          </p:cNvPicPr>
          <p:nvPr/>
        </p:nvPicPr>
        <p:blipFill>
          <a:blip r:embed="rId3"/>
          <a:srcRect/>
          <a:stretch>
            <a:fillRect/>
          </a:stretch>
        </p:blipFill>
        <p:spPr bwMode="auto">
          <a:xfrm>
            <a:off x="4775200" y="2051050"/>
            <a:ext cx="4024313" cy="2344738"/>
          </a:xfrm>
          <a:prstGeom prst="rect">
            <a:avLst/>
          </a:prstGeom>
          <a:noFill/>
          <a:ln w="9525">
            <a:noFill/>
            <a:miter lim="800000"/>
            <a:headEnd/>
            <a:tailEnd/>
          </a:ln>
        </p:spPr>
      </p:pic>
      <p:pic>
        <p:nvPicPr>
          <p:cNvPr id="229381" name="Picture 4"/>
          <p:cNvPicPr>
            <a:picLocks noChangeAspect="1" noChangeArrowheads="1"/>
          </p:cNvPicPr>
          <p:nvPr/>
        </p:nvPicPr>
        <p:blipFill>
          <a:blip r:embed="rId4"/>
          <a:srcRect/>
          <a:stretch>
            <a:fillRect/>
          </a:stretch>
        </p:blipFill>
        <p:spPr bwMode="auto">
          <a:xfrm>
            <a:off x="1671638" y="3643313"/>
            <a:ext cx="3773487" cy="2324100"/>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30402" name="CustomShape 2"/>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Une activité culturelle et/ou touristique au sein d’une Maison de services au public</a:t>
            </a:r>
            <a:endParaRPr lang="fr-FR">
              <a:cs typeface="DejaVu Sans" charset="0"/>
            </a:endParaRPr>
          </a:p>
        </p:txBody>
      </p:sp>
      <p:pic>
        <p:nvPicPr>
          <p:cNvPr id="230403" name="Image 12"/>
          <p:cNvPicPr>
            <a:picLocks noChangeAspect="1" noChangeArrowheads="1"/>
          </p:cNvPicPr>
          <p:nvPr/>
        </p:nvPicPr>
        <p:blipFill>
          <a:blip r:embed="rId2"/>
          <a:srcRect/>
          <a:stretch>
            <a:fillRect/>
          </a:stretch>
        </p:blipFill>
        <p:spPr bwMode="auto">
          <a:xfrm>
            <a:off x="266700" y="1428750"/>
            <a:ext cx="8610600" cy="4486275"/>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31426" name="CustomShape 2"/>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Services spécialisés au sein d’une Maison de services au public</a:t>
            </a:r>
            <a:endParaRPr lang="fr-FR">
              <a:cs typeface="DejaVu Sans" charset="0"/>
            </a:endParaRPr>
          </a:p>
        </p:txBody>
      </p:sp>
      <p:pic>
        <p:nvPicPr>
          <p:cNvPr id="231427" name="Image 8"/>
          <p:cNvPicPr>
            <a:picLocks noChangeAspect="1" noChangeArrowheads="1"/>
          </p:cNvPicPr>
          <p:nvPr/>
        </p:nvPicPr>
        <p:blipFill>
          <a:blip r:embed="rId2"/>
          <a:srcRect/>
          <a:stretch>
            <a:fillRect/>
          </a:stretch>
        </p:blipFill>
        <p:spPr bwMode="auto">
          <a:xfrm>
            <a:off x="95250" y="1409700"/>
            <a:ext cx="8905875" cy="4552950"/>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CustomShape 1"/>
          <p:cNvSpPr>
            <a:spLocks noChangeArrowheads="1"/>
          </p:cNvSpPr>
          <p:nvPr/>
        </p:nvSpPr>
        <p:spPr bwMode="auto">
          <a:xfrm>
            <a:off x="409575" y="360363"/>
            <a:ext cx="8583613"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L’accessibilité aux services aujourd’hui</a:t>
            </a:r>
            <a:endParaRPr lang="fr-FR">
              <a:cs typeface="DejaVu Sans" charset="0"/>
            </a:endParaRPr>
          </a:p>
        </p:txBody>
      </p:sp>
      <p:sp>
        <p:nvSpPr>
          <p:cNvPr id="19149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191491" name="Image 4"/>
          <p:cNvPicPr>
            <a:picLocks noChangeAspect="1" noChangeArrowheads="1"/>
          </p:cNvPicPr>
          <p:nvPr/>
        </p:nvPicPr>
        <p:blipFill>
          <a:blip r:embed="rId2"/>
          <a:srcRect/>
          <a:stretch>
            <a:fillRect/>
          </a:stretch>
        </p:blipFill>
        <p:spPr bwMode="auto">
          <a:xfrm>
            <a:off x="112713" y="2433638"/>
            <a:ext cx="5049837" cy="3273425"/>
          </a:xfrm>
          <a:prstGeom prst="rect">
            <a:avLst/>
          </a:prstGeom>
          <a:noFill/>
          <a:ln w="9525">
            <a:noFill/>
            <a:miter lim="800000"/>
            <a:headEnd/>
            <a:tailEnd/>
          </a:ln>
        </p:spPr>
      </p:pic>
      <p:sp>
        <p:nvSpPr>
          <p:cNvPr id="191492" name="CustomShape 3"/>
          <p:cNvSpPr>
            <a:spLocks noChangeArrowheads="1"/>
          </p:cNvSpPr>
          <p:nvPr/>
        </p:nvSpPr>
        <p:spPr bwMode="auto">
          <a:xfrm>
            <a:off x="180975" y="2919413"/>
            <a:ext cx="4335463" cy="525462"/>
          </a:xfrm>
          <a:prstGeom prst="rect">
            <a:avLst/>
          </a:prstGeom>
          <a:noFill/>
          <a:ln w="9525">
            <a:noFill/>
            <a:miter lim="800000"/>
            <a:headEnd/>
            <a:tailEnd/>
          </a:ln>
        </p:spPr>
        <p:txBody>
          <a:bodyPr lIns="90000" tIns="46800" rIns="90000" bIns="46800" anchor="b"/>
          <a:lstStyle/>
          <a:p>
            <a:pPr algn="just"/>
            <a:endParaRPr lang="fr-FR">
              <a:cs typeface="DejaVu Sans" charset="0"/>
            </a:endParaRPr>
          </a:p>
          <a:p>
            <a:pPr algn="just">
              <a:buFont typeface="Wingdings" pitchFamily="2" charset="2"/>
              <a:buChar char=""/>
            </a:pPr>
            <a:r>
              <a:rPr lang="fr-FR" sz="2000">
                <a:solidFill>
                  <a:srgbClr val="0070C0"/>
                </a:solidFill>
                <a:cs typeface="DejaVu Sans" charset="0"/>
              </a:rPr>
              <a:t>Un espace mutualisé de services au public : multiplicité de lieux et de labels</a:t>
            </a:r>
            <a:endParaRPr lang="fr-FR">
              <a:cs typeface="DejaVu Sans" charset="0"/>
            </a:endParaRPr>
          </a:p>
          <a:p>
            <a:pPr algn="just"/>
            <a:endParaRPr lang="fr-FR">
              <a:cs typeface="DejaVu Sans" charset="0"/>
            </a:endParaRPr>
          </a:p>
          <a:p>
            <a:pPr algn="just"/>
            <a:endParaRPr lang="fr-FR">
              <a:cs typeface="DejaVu Sans" charset="0"/>
            </a:endParaRPr>
          </a:p>
          <a:p>
            <a:pPr algn="just"/>
            <a:endParaRPr lang="fr-FR">
              <a:cs typeface="DejaVu Sans" charset="0"/>
            </a:endParaRPr>
          </a:p>
        </p:txBody>
      </p:sp>
      <p:sp>
        <p:nvSpPr>
          <p:cNvPr id="191493" name="CustomShape 4"/>
          <p:cNvSpPr>
            <a:spLocks noChangeArrowheads="1"/>
          </p:cNvSpPr>
          <p:nvPr/>
        </p:nvSpPr>
        <p:spPr bwMode="auto">
          <a:xfrm>
            <a:off x="4779963" y="2530475"/>
            <a:ext cx="4335462" cy="581025"/>
          </a:xfrm>
          <a:prstGeom prst="rect">
            <a:avLst/>
          </a:prstGeom>
          <a:noFill/>
          <a:ln w="9525">
            <a:noFill/>
            <a:miter lim="800000"/>
            <a:headEnd/>
            <a:tailEnd/>
          </a:ln>
        </p:spPr>
        <p:txBody>
          <a:bodyPr lIns="90000" tIns="46800" rIns="90000" bIns="46800" anchor="b"/>
          <a:lstStyle/>
          <a:p>
            <a:pPr algn="just">
              <a:buFont typeface="Wingdings" pitchFamily="2" charset="2"/>
              <a:buChar char=""/>
            </a:pPr>
            <a:r>
              <a:rPr lang="fr-FR" sz="2000">
                <a:solidFill>
                  <a:srgbClr val="0070C0"/>
                </a:solidFill>
                <a:cs typeface="DejaVu Sans" charset="0"/>
              </a:rPr>
              <a:t>363 Relais Services Public (RSP) labellisés par le Préfet sur la base d’un cahier des charges</a:t>
            </a:r>
            <a:endParaRPr lang="fr-FR">
              <a:cs typeface="DejaVu Sans" charset="0"/>
            </a:endParaRPr>
          </a:p>
          <a:p>
            <a:pPr algn="just"/>
            <a:endParaRPr lang="fr-FR">
              <a:cs typeface="DejaVu Sans" charset="0"/>
            </a:endParaRPr>
          </a:p>
          <a:p>
            <a:pPr algn="just"/>
            <a:endParaRPr lang="fr-FR">
              <a:cs typeface="DejaVu Sans" charset="0"/>
            </a:endParaRPr>
          </a:p>
        </p:txBody>
      </p:sp>
      <p:sp>
        <p:nvSpPr>
          <p:cNvPr id="191494" name="CustomShape 5"/>
          <p:cNvSpPr>
            <a:spLocks noChangeArrowheads="1"/>
          </p:cNvSpPr>
          <p:nvPr/>
        </p:nvSpPr>
        <p:spPr bwMode="auto">
          <a:xfrm>
            <a:off x="5162550" y="2487613"/>
            <a:ext cx="3952875" cy="3121025"/>
          </a:xfrm>
          <a:prstGeom prst="roundRect">
            <a:avLst>
              <a:gd name="adj" fmla="val 16667"/>
            </a:avLst>
          </a:prstGeom>
          <a:gradFill rotWithShape="0">
            <a:gsLst>
              <a:gs pos="0">
                <a:srgbClr val="397BCA"/>
              </a:gs>
              <a:gs pos="50000">
                <a:srgbClr val="2E5F99"/>
              </a:gs>
              <a:gs pos="100000">
                <a:srgbClr val="397BCA"/>
              </a:gs>
            </a:gsLst>
            <a:lin ang="16200000"/>
          </a:gradFill>
          <a:ln w="9360">
            <a:solidFill>
              <a:srgbClr val="E75C5E"/>
            </a:solidFill>
            <a:round/>
            <a:headEnd/>
            <a:tailEnd/>
          </a:ln>
        </p:spPr>
        <p:txBody>
          <a:bodyPr lIns="90000" tIns="45000" rIns="90000" bIns="45000" anchor="ctr"/>
          <a:lstStyle/>
          <a:p>
            <a:pPr algn="ctr"/>
            <a:r>
              <a:rPr lang="fr-FR" b="1">
                <a:solidFill>
                  <a:srgbClr val="FFFFFF"/>
                </a:solidFill>
                <a:cs typeface="DejaVu Sans" charset="0"/>
              </a:rPr>
              <a:t>C’est une structure labellisée qui mutualise des services de proximité relevant de l’Etat, des collectivités territoriales ou leurs groupements, d’opérateurs nationaux ou locaux chargés d’une mission de service public ainsi que des services marchands et </a:t>
            </a:r>
            <a:endParaRPr lang="fr-FR">
              <a:cs typeface="DejaVu Sans" charset="0"/>
            </a:endParaRPr>
          </a:p>
          <a:p>
            <a:pPr algn="ctr"/>
            <a:r>
              <a:rPr lang="fr-FR" b="1">
                <a:solidFill>
                  <a:srgbClr val="FFFFFF"/>
                </a:solidFill>
                <a:cs typeface="DejaVu Sans" charset="0"/>
              </a:rPr>
              <a:t>non-marchands.</a:t>
            </a:r>
            <a:endParaRPr lang="fr-FR">
              <a:cs typeface="DejaVu Sans" charset="0"/>
            </a:endParaRPr>
          </a:p>
        </p:txBody>
      </p:sp>
      <p:sp>
        <p:nvSpPr>
          <p:cNvPr id="191495" name="CustomShape 6"/>
          <p:cNvSpPr>
            <a:spLocks noChangeArrowheads="1"/>
          </p:cNvSpPr>
          <p:nvPr/>
        </p:nvSpPr>
        <p:spPr bwMode="auto">
          <a:xfrm>
            <a:off x="0" y="5848350"/>
            <a:ext cx="9115425" cy="784225"/>
          </a:xfrm>
          <a:prstGeom prst="rect">
            <a:avLst/>
          </a:prstGeom>
          <a:solidFill>
            <a:srgbClr val="1F497D"/>
          </a:solidFill>
          <a:ln w="9360">
            <a:noFill/>
            <a:miter lim="800000"/>
            <a:headEnd/>
            <a:tailEnd/>
          </a:ln>
        </p:spPr>
        <p:txBody>
          <a:bodyPr/>
          <a:lstStyle/>
          <a:p>
            <a:endParaRPr lang="fr-FR"/>
          </a:p>
        </p:txBody>
      </p:sp>
      <p:sp>
        <p:nvSpPr>
          <p:cNvPr id="191496" name="CustomShape 7"/>
          <p:cNvSpPr>
            <a:spLocks noChangeArrowheads="1"/>
          </p:cNvSpPr>
          <p:nvPr/>
        </p:nvSpPr>
        <p:spPr bwMode="auto">
          <a:xfrm>
            <a:off x="179388" y="5876925"/>
            <a:ext cx="8812212" cy="700088"/>
          </a:xfrm>
          <a:prstGeom prst="rect">
            <a:avLst/>
          </a:prstGeom>
          <a:noFill/>
          <a:ln w="9525">
            <a:noFill/>
            <a:miter lim="800000"/>
            <a:headEnd/>
            <a:tailEnd/>
          </a:ln>
        </p:spPr>
        <p:txBody>
          <a:bodyPr lIns="90000" tIns="45000" rIns="90000" bIns="45000"/>
          <a:lstStyle/>
          <a:p>
            <a:pPr algn="ctr">
              <a:lnSpc>
                <a:spcPts val="275"/>
              </a:lnSpc>
            </a:pPr>
            <a:r>
              <a:rPr lang="fr-FR" sz="2000" b="1">
                <a:solidFill>
                  <a:srgbClr val="FFFFFF"/>
                </a:solidFill>
                <a:cs typeface="DejaVu Sans" charset="0"/>
              </a:rPr>
              <a:t>En 2015, les Relais Services Public changent de nom et deviennent des maisons de services au public (MSAP)  </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32450" name="CustomShape 2"/>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Un espace public numérique au sein d’une Maison de services au public</a:t>
            </a:r>
            <a:endParaRPr lang="fr-FR">
              <a:cs typeface="DejaVu Sans" charset="0"/>
            </a:endParaRPr>
          </a:p>
        </p:txBody>
      </p:sp>
      <p:pic>
        <p:nvPicPr>
          <p:cNvPr id="232451" name="Image 9"/>
          <p:cNvPicPr>
            <a:picLocks noChangeAspect="1" noChangeArrowheads="1"/>
          </p:cNvPicPr>
          <p:nvPr/>
        </p:nvPicPr>
        <p:blipFill>
          <a:blip r:embed="rId2"/>
          <a:srcRect/>
          <a:stretch>
            <a:fillRect/>
          </a:stretch>
        </p:blipFill>
        <p:spPr bwMode="auto">
          <a:xfrm>
            <a:off x="152400" y="1295400"/>
            <a:ext cx="8991600" cy="4667250"/>
          </a:xfrm>
          <a:prstGeom prst="rect">
            <a:avLst/>
          </a:prstGeom>
          <a:noFill/>
          <a:ln w="9360">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CustomShape 1"/>
          <p:cNvSpPr>
            <a:spLocks noChangeArrowheads="1"/>
          </p:cNvSpPr>
          <p:nvPr/>
        </p:nvSpPr>
        <p:spPr bwMode="auto">
          <a:xfrm>
            <a:off x="576263" y="604838"/>
            <a:ext cx="8207375" cy="720725"/>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VOS CONTACTS</a:t>
            </a:r>
            <a:endParaRPr lang="fr-FR">
              <a:cs typeface="DejaVu Sans" charset="0"/>
            </a:endParaRPr>
          </a:p>
          <a:p>
            <a:endParaRPr lang="fr-FR">
              <a:cs typeface="DejaVu Sans" charset="0"/>
            </a:endParaRPr>
          </a:p>
        </p:txBody>
      </p:sp>
      <p:sp>
        <p:nvSpPr>
          <p:cNvPr id="233474"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233475" name="CustomShape 3"/>
          <p:cNvSpPr>
            <a:spLocks noChangeArrowheads="1"/>
          </p:cNvSpPr>
          <p:nvPr/>
        </p:nvSpPr>
        <p:spPr bwMode="auto">
          <a:xfrm>
            <a:off x="576263" y="1074738"/>
            <a:ext cx="7180262" cy="4835525"/>
          </a:xfrm>
          <a:prstGeom prst="rect">
            <a:avLst/>
          </a:prstGeom>
          <a:noFill/>
          <a:ln w="9525">
            <a:noFill/>
            <a:miter lim="800000"/>
            <a:headEnd/>
            <a:tailEnd/>
          </a:ln>
        </p:spPr>
        <p:txBody>
          <a:bodyPr lIns="90000" tIns="45000" rIns="90000" bIns="45000"/>
          <a:lstStyle/>
          <a:p>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u="sng">
                <a:solidFill>
                  <a:srgbClr val="0070C0"/>
                </a:solidFill>
                <a:cs typeface="DejaVu Sans" charset="0"/>
              </a:rPr>
              <a:t>Commissariat général à l’égalité des territoires</a:t>
            </a:r>
            <a:endParaRPr lang="fr-FR">
              <a:cs typeface="DejaVu Sans" charset="0"/>
            </a:endParaRPr>
          </a:p>
          <a:p>
            <a:r>
              <a:rPr lang="fr-FR" sz="1200" b="1">
                <a:solidFill>
                  <a:srgbClr val="000000"/>
                </a:solidFill>
                <a:cs typeface="DejaVu Sans" charset="0"/>
              </a:rPr>
              <a:t> </a:t>
            </a:r>
            <a:endParaRPr lang="fr-FR">
              <a:cs typeface="DejaVu Sans" charset="0"/>
            </a:endParaRPr>
          </a:p>
          <a:p>
            <a:r>
              <a:rPr lang="fr-FR" sz="1200">
                <a:solidFill>
                  <a:srgbClr val="000000"/>
                </a:solidFill>
                <a:cs typeface="DejaVu Sans" charset="0"/>
              </a:rPr>
              <a:t>Christophe VIRET, responsable de la mission Accessibilité des services publics</a:t>
            </a:r>
            <a:endParaRPr lang="fr-FR">
              <a:cs typeface="DejaVu Sans" charset="0"/>
            </a:endParaRPr>
          </a:p>
          <a:p>
            <a:r>
              <a:rPr lang="fr-FR" sz="1200">
                <a:solidFill>
                  <a:srgbClr val="000000"/>
                </a:solidFill>
                <a:cs typeface="DejaVu Sans" charset="0"/>
              </a:rPr>
              <a:t> - 01.85.58.62.71</a:t>
            </a:r>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a:solidFill>
                  <a:srgbClr val="000000"/>
                </a:solidFill>
                <a:cs typeface="DejaVu Sans" charset="0"/>
              </a:rPr>
              <a:t>Antonin QUILLEVERE, chargé de mission Maisons de services au public</a:t>
            </a:r>
            <a:endParaRPr lang="fr-FR">
              <a:cs typeface="DejaVu Sans" charset="0"/>
            </a:endParaRPr>
          </a:p>
          <a:p>
            <a:r>
              <a:rPr lang="fr-FR" sz="1200">
                <a:solidFill>
                  <a:srgbClr val="000000"/>
                </a:solidFill>
                <a:cs typeface="DejaVu Sans" charset="0"/>
              </a:rPr>
              <a:t> - 01.85.58.63.78</a:t>
            </a:r>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a:solidFill>
                  <a:srgbClr val="000000"/>
                </a:solidFill>
                <a:cs typeface="DejaVu Sans" charset="0"/>
              </a:rPr>
              <a:t>Sylvie CABASSOT, chargée de mission schémas d’accessibilité aux services  - 01.85.58.63.76</a:t>
            </a:r>
            <a:endParaRPr lang="fr-FR">
              <a:cs typeface="DejaVu Sans" charset="0"/>
            </a:endParaRPr>
          </a:p>
          <a:p>
            <a:r>
              <a:rPr lang="fr-FR" sz="1200">
                <a:solidFill>
                  <a:srgbClr val="000000"/>
                </a:solidFill>
                <a:cs typeface="DejaVu Sans" charset="0"/>
              </a:rPr>
              <a:t> </a:t>
            </a:r>
            <a:endParaRPr lang="fr-FR">
              <a:cs typeface="DejaVu Sans" charset="0"/>
            </a:endParaRPr>
          </a:p>
          <a:p>
            <a:endParaRPr lang="fr-FR">
              <a:cs typeface="DejaVu Sans" charset="0"/>
            </a:endParaRPr>
          </a:p>
          <a:p>
            <a:endParaRPr lang="fr-FR">
              <a:cs typeface="DejaVu Sans" charset="0"/>
            </a:endParaRPr>
          </a:p>
          <a:p>
            <a:r>
              <a:rPr lang="fr-FR" sz="1200" u="sng">
                <a:solidFill>
                  <a:srgbClr val="0070C0"/>
                </a:solidFill>
                <a:cs typeface="DejaVu Sans" charset="0"/>
              </a:rPr>
              <a:t>Caisse des Dépôts</a:t>
            </a:r>
            <a:endParaRPr lang="fr-FR">
              <a:cs typeface="DejaVu Sans" charset="0"/>
            </a:endParaRPr>
          </a:p>
          <a:p>
            <a:r>
              <a:rPr lang="fr-FR" sz="1200">
                <a:solidFill>
                  <a:srgbClr val="0070C0"/>
                </a:solidFill>
                <a:cs typeface="DejaVu Sans" charset="0"/>
              </a:rPr>
              <a:t>Cellule d’animation du Réseau des Maisons de service au public</a:t>
            </a:r>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a:solidFill>
                  <a:srgbClr val="000000"/>
                </a:solidFill>
                <a:cs typeface="DejaVu Sans" charset="0"/>
              </a:rPr>
              <a:t>Emilie BERDELLOU, responsable de la cellule </a:t>
            </a:r>
            <a:endParaRPr lang="fr-FR">
              <a:cs typeface="DejaVu Sans" charset="0"/>
            </a:endParaRPr>
          </a:p>
          <a:p>
            <a:r>
              <a:rPr lang="fr-FR" sz="1200">
                <a:solidFill>
                  <a:srgbClr val="000000"/>
                </a:solidFill>
                <a:cs typeface="DejaVu Sans" charset="0"/>
              </a:rPr>
              <a:t> - 01.58.50.74.40</a:t>
            </a:r>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a:solidFill>
                  <a:srgbClr val="000000"/>
                </a:solidFill>
                <a:cs typeface="DejaVu Sans" charset="0"/>
              </a:rPr>
              <a:t>Carolle VERDEGUER- ALEMANY, chef de projet partenariats et communication</a:t>
            </a:r>
            <a:endParaRPr lang="fr-FR">
              <a:cs typeface="DejaVu Sans" charset="0"/>
            </a:endParaRPr>
          </a:p>
          <a:p>
            <a:r>
              <a:rPr lang="fr-FR" sz="1200">
                <a:solidFill>
                  <a:srgbClr val="000000"/>
                </a:solidFill>
                <a:cs typeface="DejaVu Sans" charset="0"/>
              </a:rPr>
              <a:t> - 01.58.50.74.78</a:t>
            </a:r>
            <a:endParaRPr lang="fr-FR">
              <a:cs typeface="DejaVu Sans" charset="0"/>
            </a:endParaRPr>
          </a:p>
          <a:p>
            <a:r>
              <a:rPr lang="fr-FR" sz="1200">
                <a:solidFill>
                  <a:srgbClr val="000000"/>
                </a:solidFill>
                <a:cs typeface="DejaVu Sans" charset="0"/>
              </a:rPr>
              <a:t> </a:t>
            </a:r>
            <a:endParaRPr lang="fr-FR">
              <a:cs typeface="DejaVu Sans" charset="0"/>
            </a:endParaRPr>
          </a:p>
          <a:p>
            <a:r>
              <a:rPr lang="fr-FR" sz="1200">
                <a:solidFill>
                  <a:srgbClr val="000000"/>
                </a:solidFill>
                <a:cs typeface="DejaVu Sans" charset="0"/>
              </a:rPr>
              <a:t>Olivia GOUREAU, chargée d’affaires générales</a:t>
            </a:r>
            <a:endParaRPr lang="fr-FR">
              <a:cs typeface="DejaVu Sans" charset="0"/>
            </a:endParaRPr>
          </a:p>
          <a:p>
            <a:r>
              <a:rPr lang="fr-FR" sz="1200">
                <a:solidFill>
                  <a:srgbClr val="000000"/>
                </a:solidFill>
                <a:cs typeface="DejaVu Sans" charset="0"/>
              </a:rPr>
              <a:t> - 01.58.50.85.12</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Image 50"/>
          <p:cNvPicPr>
            <a:picLocks noChangeAspect="1" noChangeArrowheads="1"/>
          </p:cNvPicPr>
          <p:nvPr/>
        </p:nvPicPr>
        <p:blipFill>
          <a:blip r:embed="rId2"/>
          <a:srcRect/>
          <a:stretch>
            <a:fillRect/>
          </a:stretch>
        </p:blipFill>
        <p:spPr bwMode="auto">
          <a:xfrm>
            <a:off x="-31750" y="3963988"/>
            <a:ext cx="1038225" cy="1039812"/>
          </a:xfrm>
          <a:prstGeom prst="rect">
            <a:avLst/>
          </a:prstGeom>
          <a:noFill/>
          <a:ln w="9525">
            <a:noFill/>
            <a:miter lim="800000"/>
            <a:headEnd/>
            <a:tailEnd/>
          </a:ln>
        </p:spPr>
      </p:pic>
      <p:sp>
        <p:nvSpPr>
          <p:cNvPr id="192514" name="CustomShape 1"/>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192515" name="Picture 2"/>
          <p:cNvPicPr>
            <a:picLocks noChangeAspect="1" noChangeArrowheads="1"/>
          </p:cNvPicPr>
          <p:nvPr/>
        </p:nvPicPr>
        <p:blipFill>
          <a:blip r:embed="rId3"/>
          <a:srcRect/>
          <a:stretch>
            <a:fillRect/>
          </a:stretch>
        </p:blipFill>
        <p:spPr bwMode="auto">
          <a:xfrm>
            <a:off x="1042988" y="5927725"/>
            <a:ext cx="300037" cy="390525"/>
          </a:xfrm>
          <a:prstGeom prst="rect">
            <a:avLst/>
          </a:prstGeom>
          <a:noFill/>
          <a:ln w="9525">
            <a:noFill/>
            <a:miter lim="800000"/>
            <a:headEnd/>
            <a:tailEnd/>
          </a:ln>
        </p:spPr>
      </p:pic>
      <p:sp>
        <p:nvSpPr>
          <p:cNvPr id="192516" name="CustomShape 2"/>
          <p:cNvSpPr>
            <a:spLocks noChangeArrowheads="1"/>
          </p:cNvSpPr>
          <p:nvPr/>
        </p:nvSpPr>
        <p:spPr bwMode="auto">
          <a:xfrm>
            <a:off x="1430338" y="5927725"/>
            <a:ext cx="1568450" cy="608013"/>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Energie</a:t>
            </a:r>
            <a:endParaRPr lang="fr-FR">
              <a:cs typeface="DejaVu Sans" charset="0"/>
            </a:endParaRPr>
          </a:p>
          <a:p>
            <a:pPr>
              <a:lnSpc>
                <a:spcPct val="95000"/>
              </a:lnSpc>
            </a:pPr>
            <a:r>
              <a:rPr lang="fr-FR" sz="1500">
                <a:solidFill>
                  <a:srgbClr val="606060"/>
                </a:solidFill>
                <a:cs typeface="DejaVu Sans" charset="0"/>
              </a:rPr>
              <a:t>L’environnement</a:t>
            </a:r>
            <a:endParaRPr lang="fr-FR">
              <a:cs typeface="DejaVu Sans" charset="0"/>
            </a:endParaRPr>
          </a:p>
        </p:txBody>
      </p:sp>
      <p:pic>
        <p:nvPicPr>
          <p:cNvPr id="192517" name="Picture 4"/>
          <p:cNvPicPr>
            <a:picLocks noChangeAspect="1" noChangeArrowheads="1"/>
          </p:cNvPicPr>
          <p:nvPr/>
        </p:nvPicPr>
        <p:blipFill>
          <a:blip r:embed="rId4"/>
          <a:srcRect/>
          <a:stretch>
            <a:fillRect/>
          </a:stretch>
        </p:blipFill>
        <p:spPr bwMode="auto">
          <a:xfrm>
            <a:off x="6769100" y="3227388"/>
            <a:ext cx="376238" cy="130175"/>
          </a:xfrm>
          <a:prstGeom prst="rect">
            <a:avLst/>
          </a:prstGeom>
          <a:noFill/>
          <a:ln w="9525">
            <a:noFill/>
            <a:miter lim="800000"/>
            <a:headEnd/>
            <a:tailEnd/>
          </a:ln>
        </p:spPr>
      </p:pic>
      <p:pic>
        <p:nvPicPr>
          <p:cNvPr id="192518" name="Picture 4"/>
          <p:cNvPicPr>
            <a:picLocks noChangeAspect="1" noChangeArrowheads="1"/>
          </p:cNvPicPr>
          <p:nvPr/>
        </p:nvPicPr>
        <p:blipFill>
          <a:blip r:embed="rId5"/>
          <a:srcRect/>
          <a:stretch>
            <a:fillRect/>
          </a:stretch>
        </p:blipFill>
        <p:spPr bwMode="auto">
          <a:xfrm>
            <a:off x="6745288" y="3352800"/>
            <a:ext cx="396875" cy="107950"/>
          </a:xfrm>
          <a:prstGeom prst="rect">
            <a:avLst/>
          </a:prstGeom>
          <a:noFill/>
          <a:ln w="9525">
            <a:noFill/>
            <a:miter lim="800000"/>
            <a:headEnd/>
            <a:tailEnd/>
          </a:ln>
        </p:spPr>
      </p:pic>
      <p:sp>
        <p:nvSpPr>
          <p:cNvPr id="192519" name="CustomShape 3"/>
          <p:cNvSpPr>
            <a:spLocks noChangeArrowheads="1"/>
          </p:cNvSpPr>
          <p:nvPr/>
        </p:nvSpPr>
        <p:spPr bwMode="auto">
          <a:xfrm>
            <a:off x="7223125" y="3040063"/>
            <a:ext cx="1570038"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L’Open Data</a:t>
            </a:r>
            <a:endParaRPr lang="fr-FR">
              <a:cs typeface="DejaVu Sans" charset="0"/>
            </a:endParaRPr>
          </a:p>
        </p:txBody>
      </p:sp>
      <p:sp>
        <p:nvSpPr>
          <p:cNvPr id="192520" name="CustomShape 4"/>
          <p:cNvSpPr>
            <a:spLocks noChangeArrowheads="1"/>
          </p:cNvSpPr>
          <p:nvPr/>
        </p:nvSpPr>
        <p:spPr bwMode="auto">
          <a:xfrm>
            <a:off x="5068888" y="5327650"/>
            <a:ext cx="1570037" cy="608013"/>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La santé</a:t>
            </a:r>
            <a:endParaRPr lang="fr-FR">
              <a:cs typeface="DejaVu Sans" charset="0"/>
            </a:endParaRPr>
          </a:p>
          <a:p>
            <a:pPr>
              <a:lnSpc>
                <a:spcPct val="95000"/>
              </a:lnSpc>
            </a:pPr>
            <a:r>
              <a:rPr lang="fr-FR" sz="1500">
                <a:solidFill>
                  <a:srgbClr val="606060"/>
                </a:solidFill>
                <a:cs typeface="DejaVu Sans" charset="0"/>
              </a:rPr>
              <a:t>La médecine</a:t>
            </a:r>
            <a:endParaRPr lang="fr-FR">
              <a:cs typeface="DejaVu Sans" charset="0"/>
            </a:endParaRPr>
          </a:p>
        </p:txBody>
      </p:sp>
      <p:pic>
        <p:nvPicPr>
          <p:cNvPr id="192521" name="Picture 2"/>
          <p:cNvPicPr>
            <a:picLocks noChangeAspect="1" noChangeArrowheads="1"/>
          </p:cNvPicPr>
          <p:nvPr/>
        </p:nvPicPr>
        <p:blipFill>
          <a:blip r:embed="rId6"/>
          <a:srcRect/>
          <a:stretch>
            <a:fillRect/>
          </a:stretch>
        </p:blipFill>
        <p:spPr bwMode="auto">
          <a:xfrm>
            <a:off x="6240463" y="5370513"/>
            <a:ext cx="346075" cy="330200"/>
          </a:xfrm>
          <a:prstGeom prst="rect">
            <a:avLst/>
          </a:prstGeom>
          <a:noFill/>
          <a:ln w="9525">
            <a:noFill/>
            <a:miter lim="800000"/>
            <a:headEnd/>
            <a:tailEnd/>
          </a:ln>
        </p:spPr>
      </p:pic>
      <p:sp>
        <p:nvSpPr>
          <p:cNvPr id="192522" name="CustomShape 5"/>
          <p:cNvSpPr>
            <a:spLocks noChangeArrowheads="1"/>
          </p:cNvSpPr>
          <p:nvPr/>
        </p:nvSpPr>
        <p:spPr bwMode="auto">
          <a:xfrm>
            <a:off x="1042988" y="5065713"/>
            <a:ext cx="1568450" cy="609600"/>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La formation</a:t>
            </a:r>
            <a:endParaRPr lang="fr-FR">
              <a:cs typeface="DejaVu Sans" charset="0"/>
            </a:endParaRPr>
          </a:p>
        </p:txBody>
      </p:sp>
      <p:pic>
        <p:nvPicPr>
          <p:cNvPr id="192523" name="Picture 3"/>
          <p:cNvPicPr>
            <a:picLocks noChangeAspect="1" noChangeArrowheads="1"/>
          </p:cNvPicPr>
          <p:nvPr/>
        </p:nvPicPr>
        <p:blipFill>
          <a:blip r:embed="rId7"/>
          <a:srcRect/>
          <a:stretch>
            <a:fillRect/>
          </a:stretch>
        </p:blipFill>
        <p:spPr bwMode="auto">
          <a:xfrm>
            <a:off x="544513" y="5160963"/>
            <a:ext cx="419100" cy="419100"/>
          </a:xfrm>
          <a:prstGeom prst="rect">
            <a:avLst/>
          </a:prstGeom>
          <a:noFill/>
          <a:ln w="9525">
            <a:noFill/>
            <a:miter lim="800000"/>
            <a:headEnd/>
            <a:tailEnd/>
          </a:ln>
        </p:spPr>
      </p:pic>
      <p:sp>
        <p:nvSpPr>
          <p:cNvPr id="192524" name="CustomShape 6"/>
          <p:cNvSpPr>
            <a:spLocks noChangeArrowheads="1"/>
          </p:cNvSpPr>
          <p:nvPr/>
        </p:nvSpPr>
        <p:spPr bwMode="auto">
          <a:xfrm>
            <a:off x="3260725" y="5983288"/>
            <a:ext cx="1570038" cy="669925"/>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Commerce</a:t>
            </a:r>
            <a:endParaRPr lang="fr-FR">
              <a:cs typeface="DejaVu Sans" charset="0"/>
            </a:endParaRPr>
          </a:p>
        </p:txBody>
      </p:sp>
      <p:pic>
        <p:nvPicPr>
          <p:cNvPr id="192525" name="Picture 4"/>
          <p:cNvPicPr>
            <a:picLocks noChangeAspect="1" noChangeArrowheads="1"/>
          </p:cNvPicPr>
          <p:nvPr/>
        </p:nvPicPr>
        <p:blipFill>
          <a:blip r:embed="rId8"/>
          <a:srcRect/>
          <a:stretch>
            <a:fillRect/>
          </a:stretch>
        </p:blipFill>
        <p:spPr bwMode="auto">
          <a:xfrm>
            <a:off x="4614863" y="6022975"/>
            <a:ext cx="530225" cy="473075"/>
          </a:xfrm>
          <a:prstGeom prst="rect">
            <a:avLst/>
          </a:prstGeom>
          <a:noFill/>
          <a:ln w="9525">
            <a:noFill/>
            <a:miter lim="800000"/>
            <a:headEnd/>
            <a:tailEnd/>
          </a:ln>
        </p:spPr>
      </p:pic>
      <p:sp>
        <p:nvSpPr>
          <p:cNvPr id="192526" name="CustomShape 7"/>
          <p:cNvSpPr>
            <a:spLocks noChangeArrowheads="1"/>
          </p:cNvSpPr>
          <p:nvPr/>
        </p:nvSpPr>
        <p:spPr bwMode="auto">
          <a:xfrm>
            <a:off x="6792913" y="1492250"/>
            <a:ext cx="1568450" cy="608013"/>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Les transports</a:t>
            </a:r>
            <a:endParaRPr lang="fr-FR">
              <a:cs typeface="DejaVu Sans" charset="0"/>
            </a:endParaRPr>
          </a:p>
        </p:txBody>
      </p:sp>
      <p:pic>
        <p:nvPicPr>
          <p:cNvPr id="192527" name="Picture 5"/>
          <p:cNvPicPr>
            <a:picLocks noChangeAspect="1" noChangeArrowheads="1"/>
          </p:cNvPicPr>
          <p:nvPr/>
        </p:nvPicPr>
        <p:blipFill>
          <a:blip r:embed="rId9"/>
          <a:srcRect/>
          <a:stretch>
            <a:fillRect/>
          </a:stretch>
        </p:blipFill>
        <p:spPr bwMode="auto">
          <a:xfrm>
            <a:off x="8447088" y="1603375"/>
            <a:ext cx="420687" cy="333375"/>
          </a:xfrm>
          <a:prstGeom prst="rect">
            <a:avLst/>
          </a:prstGeom>
          <a:noFill/>
          <a:ln w="9525">
            <a:noFill/>
            <a:miter lim="800000"/>
            <a:headEnd/>
            <a:tailEnd/>
          </a:ln>
        </p:spPr>
      </p:pic>
      <p:sp>
        <p:nvSpPr>
          <p:cNvPr id="192528" name="CustomShape 8"/>
          <p:cNvSpPr>
            <a:spLocks noChangeArrowheads="1"/>
          </p:cNvSpPr>
          <p:nvPr/>
        </p:nvSpPr>
        <p:spPr bwMode="auto">
          <a:xfrm>
            <a:off x="5757863" y="6015038"/>
            <a:ext cx="1568450"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L’éducation</a:t>
            </a:r>
            <a:endParaRPr lang="fr-FR">
              <a:cs typeface="DejaVu Sans" charset="0"/>
            </a:endParaRPr>
          </a:p>
        </p:txBody>
      </p:sp>
      <p:pic>
        <p:nvPicPr>
          <p:cNvPr id="192529" name="Picture 7"/>
          <p:cNvPicPr>
            <a:picLocks noChangeAspect="1" noChangeArrowheads="1"/>
          </p:cNvPicPr>
          <p:nvPr/>
        </p:nvPicPr>
        <p:blipFill>
          <a:blip r:embed="rId10"/>
          <a:srcRect/>
          <a:stretch>
            <a:fillRect/>
          </a:stretch>
        </p:blipFill>
        <p:spPr bwMode="auto">
          <a:xfrm>
            <a:off x="7412038" y="6126163"/>
            <a:ext cx="285750" cy="385762"/>
          </a:xfrm>
          <a:prstGeom prst="rect">
            <a:avLst/>
          </a:prstGeom>
          <a:noFill/>
          <a:ln w="9525">
            <a:noFill/>
            <a:miter lim="800000"/>
            <a:headEnd/>
            <a:tailEnd/>
          </a:ln>
        </p:spPr>
      </p:pic>
      <p:sp>
        <p:nvSpPr>
          <p:cNvPr id="192530" name="CustomShape 9"/>
          <p:cNvSpPr>
            <a:spLocks noChangeArrowheads="1"/>
          </p:cNvSpPr>
          <p:nvPr/>
        </p:nvSpPr>
        <p:spPr bwMode="auto">
          <a:xfrm>
            <a:off x="7223125" y="3875088"/>
            <a:ext cx="1570038"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Le tourisme</a:t>
            </a:r>
            <a:endParaRPr lang="fr-FR">
              <a:cs typeface="DejaVu Sans" charset="0"/>
            </a:endParaRPr>
          </a:p>
        </p:txBody>
      </p:sp>
      <p:pic>
        <p:nvPicPr>
          <p:cNvPr id="192531" name="Picture 9"/>
          <p:cNvPicPr>
            <a:picLocks noChangeAspect="1" noChangeArrowheads="1"/>
          </p:cNvPicPr>
          <p:nvPr/>
        </p:nvPicPr>
        <p:blipFill>
          <a:blip r:embed="rId11"/>
          <a:srcRect/>
          <a:stretch>
            <a:fillRect/>
          </a:stretch>
        </p:blipFill>
        <p:spPr bwMode="auto">
          <a:xfrm>
            <a:off x="6727825" y="3963988"/>
            <a:ext cx="430213" cy="430212"/>
          </a:xfrm>
          <a:prstGeom prst="rect">
            <a:avLst/>
          </a:prstGeom>
          <a:noFill/>
          <a:ln w="9525">
            <a:noFill/>
            <a:miter lim="800000"/>
            <a:headEnd/>
            <a:tailEnd/>
          </a:ln>
        </p:spPr>
      </p:pic>
      <p:sp>
        <p:nvSpPr>
          <p:cNvPr id="192532" name="CustomShape 10"/>
          <p:cNvSpPr>
            <a:spLocks noChangeArrowheads="1"/>
          </p:cNvSpPr>
          <p:nvPr/>
        </p:nvSpPr>
        <p:spPr bwMode="auto">
          <a:xfrm>
            <a:off x="7323138" y="2268538"/>
            <a:ext cx="1568450"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Les technologies</a:t>
            </a:r>
            <a:endParaRPr lang="fr-FR">
              <a:cs typeface="DejaVu Sans" charset="0"/>
            </a:endParaRPr>
          </a:p>
        </p:txBody>
      </p:sp>
      <p:pic>
        <p:nvPicPr>
          <p:cNvPr id="192533" name="Picture 12"/>
          <p:cNvPicPr>
            <a:picLocks noChangeAspect="1" noChangeArrowheads="1"/>
          </p:cNvPicPr>
          <p:nvPr/>
        </p:nvPicPr>
        <p:blipFill>
          <a:blip r:embed="rId12"/>
          <a:srcRect/>
          <a:stretch>
            <a:fillRect/>
          </a:stretch>
        </p:blipFill>
        <p:spPr bwMode="auto">
          <a:xfrm>
            <a:off x="6954838" y="2390775"/>
            <a:ext cx="263525" cy="365125"/>
          </a:xfrm>
          <a:prstGeom prst="rect">
            <a:avLst/>
          </a:prstGeom>
          <a:noFill/>
          <a:ln w="9525">
            <a:noFill/>
            <a:miter lim="800000"/>
            <a:headEnd/>
            <a:tailEnd/>
          </a:ln>
        </p:spPr>
      </p:pic>
      <p:sp>
        <p:nvSpPr>
          <p:cNvPr id="192534" name="CustomShape 11"/>
          <p:cNvSpPr>
            <a:spLocks noChangeArrowheads="1"/>
          </p:cNvSpPr>
          <p:nvPr/>
        </p:nvSpPr>
        <p:spPr bwMode="auto">
          <a:xfrm>
            <a:off x="2370138" y="1490663"/>
            <a:ext cx="1570037"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Emploi, insertion</a:t>
            </a:r>
            <a:endParaRPr lang="fr-FR">
              <a:cs typeface="DejaVu Sans" charset="0"/>
            </a:endParaRPr>
          </a:p>
        </p:txBody>
      </p:sp>
      <p:pic>
        <p:nvPicPr>
          <p:cNvPr id="192535" name="Picture 31"/>
          <p:cNvPicPr>
            <a:picLocks noChangeAspect="1" noChangeArrowheads="1"/>
          </p:cNvPicPr>
          <p:nvPr/>
        </p:nvPicPr>
        <p:blipFill>
          <a:blip r:embed="rId13"/>
          <a:srcRect/>
          <a:stretch>
            <a:fillRect/>
          </a:stretch>
        </p:blipFill>
        <p:spPr bwMode="auto">
          <a:xfrm>
            <a:off x="3976688" y="1793875"/>
            <a:ext cx="452437" cy="452438"/>
          </a:xfrm>
          <a:prstGeom prst="rect">
            <a:avLst/>
          </a:prstGeom>
          <a:noFill/>
          <a:ln w="9525">
            <a:noFill/>
            <a:miter lim="800000"/>
            <a:headEnd/>
            <a:tailEnd/>
          </a:ln>
        </p:spPr>
      </p:pic>
      <p:sp>
        <p:nvSpPr>
          <p:cNvPr id="192536" name="CustomShape 12"/>
          <p:cNvSpPr>
            <a:spLocks noChangeArrowheads="1"/>
          </p:cNvSpPr>
          <p:nvPr/>
        </p:nvSpPr>
        <p:spPr bwMode="auto">
          <a:xfrm>
            <a:off x="7223125" y="4673600"/>
            <a:ext cx="1570038" cy="609600"/>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Développement économique</a:t>
            </a:r>
            <a:endParaRPr lang="fr-FR">
              <a:cs typeface="DejaVu Sans" charset="0"/>
            </a:endParaRPr>
          </a:p>
        </p:txBody>
      </p:sp>
      <p:sp>
        <p:nvSpPr>
          <p:cNvPr id="192537" name="CustomShape 13"/>
          <p:cNvSpPr>
            <a:spLocks noChangeArrowheads="1"/>
          </p:cNvSpPr>
          <p:nvPr/>
        </p:nvSpPr>
        <p:spPr bwMode="auto">
          <a:xfrm>
            <a:off x="4549775" y="1490663"/>
            <a:ext cx="1568450"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Les services publics</a:t>
            </a:r>
            <a:endParaRPr lang="fr-FR">
              <a:cs typeface="DejaVu Sans" charset="0"/>
            </a:endParaRPr>
          </a:p>
        </p:txBody>
      </p:sp>
      <p:pic>
        <p:nvPicPr>
          <p:cNvPr id="192538" name="Image 42"/>
          <p:cNvPicPr>
            <a:picLocks noChangeAspect="1" noChangeArrowheads="1"/>
          </p:cNvPicPr>
          <p:nvPr/>
        </p:nvPicPr>
        <p:blipFill>
          <a:blip r:embed="rId14"/>
          <a:srcRect/>
          <a:stretch>
            <a:fillRect/>
          </a:stretch>
        </p:blipFill>
        <p:spPr bwMode="auto">
          <a:xfrm>
            <a:off x="6137275" y="1589088"/>
            <a:ext cx="430213" cy="403225"/>
          </a:xfrm>
          <a:prstGeom prst="rect">
            <a:avLst/>
          </a:prstGeom>
          <a:noFill/>
          <a:ln w="9525">
            <a:noFill/>
            <a:miter lim="800000"/>
            <a:headEnd/>
            <a:tailEnd/>
          </a:ln>
        </p:spPr>
      </p:pic>
      <p:pic>
        <p:nvPicPr>
          <p:cNvPr id="192539" name="Picture 33"/>
          <p:cNvPicPr>
            <a:picLocks noChangeAspect="1" noChangeArrowheads="1"/>
          </p:cNvPicPr>
          <p:nvPr/>
        </p:nvPicPr>
        <p:blipFill>
          <a:blip r:embed="rId15"/>
          <a:srcRect/>
          <a:stretch>
            <a:fillRect/>
          </a:stretch>
        </p:blipFill>
        <p:spPr bwMode="auto">
          <a:xfrm>
            <a:off x="6616700" y="4584700"/>
            <a:ext cx="606425" cy="604838"/>
          </a:xfrm>
          <a:prstGeom prst="rect">
            <a:avLst/>
          </a:prstGeom>
          <a:noFill/>
          <a:ln w="9525">
            <a:noFill/>
            <a:miter lim="800000"/>
            <a:headEnd/>
            <a:tailEnd/>
          </a:ln>
        </p:spPr>
      </p:pic>
      <p:sp>
        <p:nvSpPr>
          <p:cNvPr id="192540" name="CustomShape 14"/>
          <p:cNvSpPr>
            <a:spLocks noChangeArrowheads="1"/>
          </p:cNvSpPr>
          <p:nvPr/>
        </p:nvSpPr>
        <p:spPr bwMode="auto">
          <a:xfrm>
            <a:off x="600075" y="1589088"/>
            <a:ext cx="1465263"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Famille, jeunesse</a:t>
            </a:r>
            <a:endParaRPr lang="fr-FR">
              <a:cs typeface="DejaVu Sans" charset="0"/>
            </a:endParaRPr>
          </a:p>
        </p:txBody>
      </p:sp>
      <p:pic>
        <p:nvPicPr>
          <p:cNvPr id="192541" name="Image 2"/>
          <p:cNvPicPr>
            <a:picLocks noChangeAspect="1" noChangeArrowheads="1"/>
          </p:cNvPicPr>
          <p:nvPr/>
        </p:nvPicPr>
        <p:blipFill>
          <a:blip r:embed="rId16"/>
          <a:srcRect/>
          <a:stretch>
            <a:fillRect/>
          </a:stretch>
        </p:blipFill>
        <p:spPr bwMode="auto">
          <a:xfrm>
            <a:off x="1489075" y="1995488"/>
            <a:ext cx="712788" cy="393700"/>
          </a:xfrm>
          <a:prstGeom prst="rect">
            <a:avLst/>
          </a:prstGeom>
          <a:noFill/>
          <a:ln w="9525">
            <a:noFill/>
            <a:miter lim="800000"/>
            <a:headEnd/>
            <a:tailEnd/>
          </a:ln>
        </p:spPr>
      </p:pic>
      <p:sp>
        <p:nvSpPr>
          <p:cNvPr id="192542" name="CustomShape 15"/>
          <p:cNvSpPr>
            <a:spLocks noChangeArrowheads="1"/>
          </p:cNvSpPr>
          <p:nvPr/>
        </p:nvSpPr>
        <p:spPr bwMode="auto">
          <a:xfrm>
            <a:off x="755650" y="2508250"/>
            <a:ext cx="1568450" cy="609600"/>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Culture</a:t>
            </a:r>
            <a:endParaRPr lang="fr-FR">
              <a:cs typeface="DejaVu Sans" charset="0"/>
            </a:endParaRPr>
          </a:p>
        </p:txBody>
      </p:sp>
      <p:pic>
        <p:nvPicPr>
          <p:cNvPr id="192543" name="Image 46"/>
          <p:cNvPicPr>
            <a:picLocks noChangeAspect="1" noChangeArrowheads="1"/>
          </p:cNvPicPr>
          <p:nvPr/>
        </p:nvPicPr>
        <p:blipFill>
          <a:blip r:embed="rId17"/>
          <a:srcRect/>
          <a:stretch>
            <a:fillRect/>
          </a:stretch>
        </p:blipFill>
        <p:spPr bwMode="auto">
          <a:xfrm>
            <a:off x="87313" y="2551113"/>
            <a:ext cx="571500" cy="569912"/>
          </a:xfrm>
          <a:prstGeom prst="rect">
            <a:avLst/>
          </a:prstGeom>
          <a:noFill/>
          <a:ln w="9525">
            <a:noFill/>
            <a:miter lim="800000"/>
            <a:headEnd/>
            <a:tailEnd/>
          </a:ln>
        </p:spPr>
      </p:pic>
      <p:sp>
        <p:nvSpPr>
          <p:cNvPr id="192544" name="CustomShape 16"/>
          <p:cNvSpPr>
            <a:spLocks noChangeArrowheads="1"/>
          </p:cNvSpPr>
          <p:nvPr/>
        </p:nvSpPr>
        <p:spPr bwMode="auto">
          <a:xfrm>
            <a:off x="649288" y="3278188"/>
            <a:ext cx="1570037"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Vie associative</a:t>
            </a:r>
            <a:endParaRPr lang="fr-FR">
              <a:cs typeface="DejaVu Sans" charset="0"/>
            </a:endParaRPr>
          </a:p>
        </p:txBody>
      </p:sp>
      <p:pic>
        <p:nvPicPr>
          <p:cNvPr id="192545" name="Image 48"/>
          <p:cNvPicPr>
            <a:picLocks noChangeAspect="1" noChangeArrowheads="1"/>
          </p:cNvPicPr>
          <p:nvPr/>
        </p:nvPicPr>
        <p:blipFill>
          <a:blip r:embed="rId18"/>
          <a:srcRect/>
          <a:stretch>
            <a:fillRect/>
          </a:stretch>
        </p:blipFill>
        <p:spPr bwMode="auto">
          <a:xfrm>
            <a:off x="23813" y="3224213"/>
            <a:ext cx="522287" cy="717550"/>
          </a:xfrm>
          <a:prstGeom prst="rect">
            <a:avLst/>
          </a:prstGeom>
          <a:noFill/>
          <a:ln w="9525">
            <a:noFill/>
            <a:miter lim="800000"/>
            <a:headEnd/>
            <a:tailEnd/>
          </a:ln>
        </p:spPr>
      </p:pic>
      <p:sp>
        <p:nvSpPr>
          <p:cNvPr id="192546" name="CustomShape 17"/>
          <p:cNvSpPr>
            <a:spLocks noChangeArrowheads="1"/>
          </p:cNvSpPr>
          <p:nvPr/>
        </p:nvSpPr>
        <p:spPr bwMode="auto">
          <a:xfrm>
            <a:off x="923925" y="4179888"/>
            <a:ext cx="1568450" cy="608012"/>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Logement</a:t>
            </a:r>
            <a:endParaRPr lang="fr-FR">
              <a:cs typeface="DejaVu Sans" charset="0"/>
            </a:endParaRPr>
          </a:p>
        </p:txBody>
      </p:sp>
      <p:sp>
        <p:nvSpPr>
          <p:cNvPr id="192547" name="CustomShape 18"/>
          <p:cNvSpPr>
            <a:spLocks noChangeArrowheads="1"/>
          </p:cNvSpPr>
          <p:nvPr/>
        </p:nvSpPr>
        <p:spPr bwMode="auto">
          <a:xfrm>
            <a:off x="2278063" y="2101850"/>
            <a:ext cx="4984750" cy="2963863"/>
          </a:xfrm>
          <a:prstGeom prst="sun">
            <a:avLst>
              <a:gd name="adj" fmla="val 25000"/>
            </a:avLst>
          </a:prstGeom>
          <a:solidFill>
            <a:srgbClr val="FFC000"/>
          </a:solidFill>
          <a:ln w="9360">
            <a:solidFill>
              <a:srgbClr val="E75C5E"/>
            </a:solidFill>
            <a:round/>
            <a:headEnd/>
            <a:tailEnd/>
          </a:ln>
        </p:spPr>
        <p:txBody>
          <a:bodyPr lIns="90000" tIns="45000" rIns="90000" bIns="45000" anchor="ctr"/>
          <a:lstStyle/>
          <a:p>
            <a:pPr algn="ctr"/>
            <a:r>
              <a:rPr lang="fr-FR" b="1">
                <a:solidFill>
                  <a:srgbClr val="000000"/>
                </a:solidFill>
                <a:cs typeface="DejaVu Sans" charset="0"/>
              </a:rPr>
              <a:t>Un outil au service de…</a:t>
            </a:r>
            <a:endParaRPr lang="fr-FR">
              <a:cs typeface="DejaVu Sans" charset="0"/>
            </a:endParaRPr>
          </a:p>
        </p:txBody>
      </p:sp>
      <p:sp>
        <p:nvSpPr>
          <p:cNvPr id="192548" name="CustomShape 19"/>
          <p:cNvSpPr>
            <a:spLocks noChangeArrowheads="1"/>
          </p:cNvSpPr>
          <p:nvPr/>
        </p:nvSpPr>
        <p:spPr bwMode="auto">
          <a:xfrm>
            <a:off x="3155950" y="5065713"/>
            <a:ext cx="1568450" cy="609600"/>
          </a:xfrm>
          <a:prstGeom prst="roundRect">
            <a:avLst>
              <a:gd name="adj" fmla="val 11699"/>
            </a:avLst>
          </a:prstGeom>
          <a:solidFill>
            <a:srgbClr val="FFFFFF"/>
          </a:solidFill>
          <a:ln w="9360">
            <a:solidFill>
              <a:srgbClr val="D9D9D9"/>
            </a:solidFill>
            <a:round/>
            <a:headEnd/>
            <a:tailEnd/>
          </a:ln>
        </p:spPr>
        <p:txBody>
          <a:bodyPr lIns="108000" tIns="45000" rIns="18000" bIns="45000" anchor="ctr"/>
          <a:lstStyle/>
          <a:p>
            <a:pPr>
              <a:lnSpc>
                <a:spcPct val="95000"/>
              </a:lnSpc>
            </a:pPr>
            <a:r>
              <a:rPr lang="fr-FR" sz="1500">
                <a:solidFill>
                  <a:srgbClr val="606060"/>
                </a:solidFill>
                <a:cs typeface="DejaVu Sans" charset="0"/>
              </a:rPr>
              <a:t>Services postaux</a:t>
            </a:r>
            <a:endParaRPr lang="fr-FR">
              <a:cs typeface="DejaVu Sans" charset="0"/>
            </a:endParaRPr>
          </a:p>
        </p:txBody>
      </p:sp>
      <p:pic>
        <p:nvPicPr>
          <p:cNvPr id="192549" name="Image 53"/>
          <p:cNvPicPr>
            <a:picLocks noChangeAspect="1" noChangeArrowheads="1"/>
          </p:cNvPicPr>
          <p:nvPr/>
        </p:nvPicPr>
        <p:blipFill>
          <a:blip r:embed="rId19"/>
          <a:srcRect/>
          <a:stretch>
            <a:fillRect/>
          </a:stretch>
        </p:blipFill>
        <p:spPr bwMode="auto">
          <a:xfrm>
            <a:off x="4189413" y="5141913"/>
            <a:ext cx="409575" cy="409575"/>
          </a:xfrm>
          <a:prstGeom prst="rect">
            <a:avLst/>
          </a:prstGeom>
          <a:noFill/>
          <a:ln w="9525">
            <a:noFill/>
            <a:miter lim="800000"/>
            <a:headEnd/>
            <a:tailEnd/>
          </a:ln>
        </p:spPr>
      </p:pic>
      <p:sp>
        <p:nvSpPr>
          <p:cNvPr id="192550" name="CustomShape 20"/>
          <p:cNvSpPr>
            <a:spLocks noChangeArrowheads="1"/>
          </p:cNvSpPr>
          <p:nvPr/>
        </p:nvSpPr>
        <p:spPr bwMode="auto">
          <a:xfrm>
            <a:off x="230188" y="533400"/>
            <a:ext cx="8770937" cy="546100"/>
          </a:xfrm>
          <a:prstGeom prst="rect">
            <a:avLst/>
          </a:prstGeom>
          <a:noFill/>
          <a:ln w="9525">
            <a:noFill/>
            <a:miter lim="800000"/>
            <a:headEnd/>
            <a:tailEnd/>
          </a:ln>
        </p:spPr>
        <p:txBody>
          <a:bodyPr lIns="90000" tIns="45000" rIns="90000" bIns="45000"/>
          <a:lstStyle/>
          <a:p>
            <a:r>
              <a:rPr lang="fr-FR" sz="3000" b="1">
                <a:solidFill>
                  <a:srgbClr val="0A3B93"/>
                </a:solidFill>
                <a:cs typeface="DejaVu Sans" charset="0"/>
              </a:rPr>
              <a:t>Une maison de services au public, c’est quoi ?</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Les principales missions d’une Maison de services au public</a:t>
            </a:r>
            <a:endParaRPr lang="fr-FR">
              <a:cs typeface="DejaVu Sans" charset="0"/>
            </a:endParaRPr>
          </a:p>
        </p:txBody>
      </p:sp>
      <p:sp>
        <p:nvSpPr>
          <p:cNvPr id="193538"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612" name="CustomShape 3"/>
          <p:cNvSpPr/>
          <p:nvPr/>
        </p:nvSpPr>
        <p:spPr>
          <a:xfrm rot="16200000">
            <a:off x="1443037" y="442913"/>
            <a:ext cx="2257425" cy="4133850"/>
          </a:xfrm>
          <a:prstGeom prst="round1Rect">
            <a:avLst>
              <a:gd name="adj" fmla="val 16667"/>
            </a:avLst>
          </a:prstGeom>
          <a:solidFill>
            <a:srgbClr val="0070C0"/>
          </a:solidFill>
          <a:ln w="25560">
            <a:solidFill>
              <a:srgbClr val="FFFFFF"/>
            </a:solidFill>
            <a:round/>
          </a:ln>
        </p:spPr>
        <p:txBody>
          <a:bodyPr vert="vert" lIns="142200" tIns="142200" rIns="142200" bIns="142200" anchor="ctr"/>
          <a:lstStyle/>
          <a:p>
            <a:pPr algn="ctr" fontAlgn="auto">
              <a:lnSpc>
                <a:spcPct val="90000"/>
              </a:lnSpc>
              <a:spcBef>
                <a:spcPts val="0"/>
              </a:spcBef>
              <a:spcAft>
                <a:spcPts val="0"/>
              </a:spcAft>
              <a:defRPr/>
            </a:pPr>
            <a:endParaRPr>
              <a:latin typeface="+mn-lt"/>
              <a:cs typeface="+mn-cs"/>
            </a:endParaRPr>
          </a:p>
          <a:p>
            <a:pPr algn="ctr" fontAlgn="auto">
              <a:lnSpc>
                <a:spcPct val="90000"/>
              </a:lnSpc>
              <a:spcBef>
                <a:spcPts val="0"/>
              </a:spcBef>
              <a:spcAft>
                <a:spcPts val="0"/>
              </a:spcAft>
              <a:defRPr/>
            </a:pPr>
            <a:r>
              <a:rPr lang="fr-FR" sz="2000" b="1">
                <a:solidFill>
                  <a:srgbClr val="F49E00"/>
                </a:solidFill>
                <a:latin typeface="Arial"/>
                <a:cs typeface="+mn-cs"/>
              </a:rPr>
              <a:t>Mutualiser </a:t>
            </a:r>
            <a:endParaRPr>
              <a:latin typeface="+mn-lt"/>
              <a:cs typeface="+mn-cs"/>
            </a:endParaRPr>
          </a:p>
          <a:p>
            <a:pPr algn="ctr" fontAlgn="auto">
              <a:lnSpc>
                <a:spcPct val="90000"/>
              </a:lnSpc>
              <a:spcBef>
                <a:spcPts val="0"/>
              </a:spcBef>
              <a:spcAft>
                <a:spcPts val="0"/>
              </a:spcAft>
              <a:defRPr/>
            </a:pPr>
            <a:r>
              <a:rPr lang="fr-FR" sz="1900">
                <a:solidFill>
                  <a:srgbClr val="FFFFFF"/>
                </a:solidFill>
                <a:latin typeface="Arial"/>
                <a:cs typeface="+mn-cs"/>
              </a:rPr>
              <a:t>Afin de faire face au retrait des services dans certains territoires</a:t>
            </a:r>
            <a:endParaRPr>
              <a:latin typeface="+mn-lt"/>
              <a:cs typeface="+mn-cs"/>
            </a:endParaRPr>
          </a:p>
          <a:p>
            <a:pPr algn="ctr" fontAlgn="auto">
              <a:lnSpc>
                <a:spcPct val="90000"/>
              </a:lnSpc>
              <a:spcBef>
                <a:spcPts val="0"/>
              </a:spcBef>
              <a:spcAft>
                <a:spcPts val="0"/>
              </a:spcAft>
              <a:defRPr/>
            </a:pPr>
            <a:r>
              <a:rPr lang="fr-FR" sz="1900">
                <a:solidFill>
                  <a:srgbClr val="FFFFFF"/>
                </a:solidFill>
                <a:latin typeface="Arial"/>
                <a:cs typeface="+mn-cs"/>
              </a:rPr>
              <a:t>Et favoriser l’accessibilité et la lisibilité de l’offre de services en zone urbaine </a:t>
            </a:r>
            <a:endParaRPr>
              <a:latin typeface="+mn-lt"/>
              <a:cs typeface="+mn-cs"/>
            </a:endParaRPr>
          </a:p>
        </p:txBody>
      </p:sp>
      <p:sp>
        <p:nvSpPr>
          <p:cNvPr id="613" name="CustomShape 4"/>
          <p:cNvSpPr/>
          <p:nvPr/>
        </p:nvSpPr>
        <p:spPr>
          <a:xfrm>
            <a:off x="4638675" y="1381125"/>
            <a:ext cx="4133850" cy="2257425"/>
          </a:xfrm>
          <a:prstGeom prst="round1Rect">
            <a:avLst>
              <a:gd name="adj" fmla="val 16667"/>
            </a:avLst>
          </a:prstGeom>
          <a:solidFill>
            <a:srgbClr val="0070C0"/>
          </a:solidFill>
          <a:ln w="25560">
            <a:solidFill>
              <a:srgbClr val="FFFFFF"/>
            </a:solidFill>
            <a:round/>
          </a:ln>
        </p:spPr>
        <p:txBody>
          <a:bodyPr lIns="135000" tIns="135000" rIns="135000" bIns="135000" anchor="ctr"/>
          <a:lstStyle/>
          <a:p>
            <a:pPr algn="ctr" fontAlgn="auto">
              <a:lnSpc>
                <a:spcPct val="90000"/>
              </a:lnSpc>
              <a:spcBef>
                <a:spcPts val="0"/>
              </a:spcBef>
              <a:spcAft>
                <a:spcPts val="0"/>
              </a:spcAft>
              <a:defRPr/>
            </a:pPr>
            <a:r>
              <a:rPr lang="fr-FR" sz="1900" b="1">
                <a:solidFill>
                  <a:srgbClr val="F49E00"/>
                </a:solidFill>
                <a:latin typeface="Arial"/>
                <a:cs typeface="+mn-cs"/>
              </a:rPr>
              <a:t>Structurer</a:t>
            </a:r>
            <a:r>
              <a:rPr lang="fr-FR" sz="1900">
                <a:solidFill>
                  <a:srgbClr val="F49E00"/>
                </a:solidFill>
                <a:latin typeface="Arial"/>
                <a:cs typeface="+mn-cs"/>
              </a:rPr>
              <a:t> </a:t>
            </a:r>
            <a:endParaRPr>
              <a:latin typeface="+mn-lt"/>
              <a:cs typeface="+mn-cs"/>
            </a:endParaRPr>
          </a:p>
          <a:p>
            <a:pPr algn="ctr" fontAlgn="auto">
              <a:lnSpc>
                <a:spcPct val="90000"/>
              </a:lnSpc>
              <a:spcBef>
                <a:spcPts val="0"/>
              </a:spcBef>
              <a:spcAft>
                <a:spcPts val="0"/>
              </a:spcAft>
              <a:defRPr/>
            </a:pPr>
            <a:r>
              <a:rPr lang="fr-FR" sz="1900">
                <a:solidFill>
                  <a:srgbClr val="FFFFFF"/>
                </a:solidFill>
                <a:latin typeface="Arial"/>
                <a:cs typeface="+mn-cs"/>
              </a:rPr>
              <a:t>l’offre pour permettre un service de proximité et permettre un maillage efficace et pertinent du territoire</a:t>
            </a:r>
            <a:endParaRPr>
              <a:latin typeface="+mn-lt"/>
              <a:cs typeface="+mn-cs"/>
            </a:endParaRPr>
          </a:p>
        </p:txBody>
      </p:sp>
      <p:sp>
        <p:nvSpPr>
          <p:cNvPr id="614" name="CustomShape 5"/>
          <p:cNvSpPr/>
          <p:nvPr/>
        </p:nvSpPr>
        <p:spPr>
          <a:xfrm rot="10800000">
            <a:off x="4640263" y="5897563"/>
            <a:ext cx="4132262" cy="2257425"/>
          </a:xfrm>
          <a:prstGeom prst="round1Rect">
            <a:avLst>
              <a:gd name="adj" fmla="val 16667"/>
            </a:avLst>
          </a:prstGeom>
          <a:solidFill>
            <a:srgbClr val="0070C0"/>
          </a:solidFill>
          <a:ln w="25560">
            <a:solidFill>
              <a:srgbClr val="FFFFFF"/>
            </a:solidFill>
            <a:round/>
          </a:ln>
        </p:spPr>
        <p:txBody>
          <a:bodyPr lIns="135000" tIns="135000" rIns="135000" bIns="135000" anchor="ctr"/>
          <a:lstStyle/>
          <a:p>
            <a:pPr algn="ctr" fontAlgn="auto">
              <a:lnSpc>
                <a:spcPct val="90000"/>
              </a:lnSpc>
              <a:spcBef>
                <a:spcPts val="0"/>
              </a:spcBef>
              <a:spcAft>
                <a:spcPts val="0"/>
              </a:spcAft>
              <a:defRPr/>
            </a:pPr>
            <a:r>
              <a:rPr lang="fr-FR" sz="1900" b="1">
                <a:solidFill>
                  <a:srgbClr val="F49E00"/>
                </a:solidFill>
                <a:latin typeface="Arial"/>
                <a:cs typeface="+mn-cs"/>
              </a:rPr>
              <a:t>Organiser</a:t>
            </a:r>
            <a:r>
              <a:rPr lang="fr-FR" sz="1900">
                <a:solidFill>
                  <a:srgbClr val="F49E00"/>
                </a:solidFill>
                <a:latin typeface="Arial"/>
                <a:cs typeface="+mn-cs"/>
              </a:rPr>
              <a:t> </a:t>
            </a:r>
            <a:endParaRPr>
              <a:latin typeface="+mn-lt"/>
              <a:cs typeface="+mn-cs"/>
            </a:endParaRPr>
          </a:p>
          <a:p>
            <a:pPr algn="ctr" fontAlgn="auto">
              <a:lnSpc>
                <a:spcPct val="90000"/>
              </a:lnSpc>
              <a:spcBef>
                <a:spcPts val="0"/>
              </a:spcBef>
              <a:spcAft>
                <a:spcPts val="0"/>
              </a:spcAft>
              <a:defRPr/>
            </a:pPr>
            <a:r>
              <a:rPr lang="fr-FR" sz="1900">
                <a:solidFill>
                  <a:srgbClr val="FFFFFF"/>
                </a:solidFill>
                <a:latin typeface="Arial"/>
                <a:cs typeface="+mn-cs"/>
              </a:rPr>
              <a:t>un service utile pour les services publics, les associations, les opérateurs et pratique pour les citoyens</a:t>
            </a:r>
            <a:endParaRPr>
              <a:latin typeface="+mn-lt"/>
              <a:cs typeface="+mn-cs"/>
            </a:endParaRPr>
          </a:p>
        </p:txBody>
      </p:sp>
      <p:sp>
        <p:nvSpPr>
          <p:cNvPr id="615" name="CustomShape 6"/>
          <p:cNvSpPr/>
          <p:nvPr/>
        </p:nvSpPr>
        <p:spPr>
          <a:xfrm rot="5400000">
            <a:off x="5577681" y="2701132"/>
            <a:ext cx="2257425" cy="4132262"/>
          </a:xfrm>
          <a:prstGeom prst="round1Rect">
            <a:avLst>
              <a:gd name="adj" fmla="val 16667"/>
            </a:avLst>
          </a:prstGeom>
          <a:solidFill>
            <a:srgbClr val="0070C0"/>
          </a:solidFill>
          <a:ln w="25560">
            <a:solidFill>
              <a:srgbClr val="FFFFFF"/>
            </a:solidFill>
            <a:round/>
          </a:ln>
        </p:spPr>
        <p:txBody>
          <a:bodyPr lIns="135000" tIns="135000" rIns="135000" bIns="135000" anchor="ctr"/>
          <a:lstStyle/>
          <a:p>
            <a:pPr algn="ctr" fontAlgn="auto">
              <a:lnSpc>
                <a:spcPct val="90000"/>
              </a:lnSpc>
              <a:spcBef>
                <a:spcPts val="0"/>
              </a:spcBef>
              <a:spcAft>
                <a:spcPts val="0"/>
              </a:spcAft>
              <a:defRPr/>
            </a:pPr>
            <a:r>
              <a:rPr lang="fr-FR" sz="1900" b="1">
                <a:solidFill>
                  <a:srgbClr val="F49E00"/>
                </a:solidFill>
                <a:latin typeface="Arial"/>
                <a:cs typeface="+mn-cs"/>
              </a:rPr>
              <a:t>Développer</a:t>
            </a:r>
            <a:r>
              <a:rPr lang="fr-FR" sz="1900">
                <a:solidFill>
                  <a:srgbClr val="F49E00"/>
                </a:solidFill>
                <a:latin typeface="Arial"/>
                <a:cs typeface="+mn-cs"/>
              </a:rPr>
              <a:t> </a:t>
            </a:r>
            <a:endParaRPr>
              <a:latin typeface="+mn-lt"/>
              <a:cs typeface="+mn-cs"/>
            </a:endParaRPr>
          </a:p>
          <a:p>
            <a:pPr algn="ctr" fontAlgn="auto">
              <a:lnSpc>
                <a:spcPct val="90000"/>
              </a:lnSpc>
              <a:spcBef>
                <a:spcPts val="0"/>
              </a:spcBef>
              <a:spcAft>
                <a:spcPts val="0"/>
              </a:spcAft>
              <a:defRPr/>
            </a:pPr>
            <a:r>
              <a:rPr lang="fr-FR" sz="1900">
                <a:solidFill>
                  <a:srgbClr val="FFFFFF"/>
                </a:solidFill>
                <a:latin typeface="Arial"/>
                <a:cs typeface="+mn-cs"/>
              </a:rPr>
              <a:t>de nouveaux services et contribuer au dynamisme des zones concernées </a:t>
            </a:r>
            <a:endParaRPr>
              <a:latin typeface="+mn-lt"/>
              <a:cs typeface="+mn-cs"/>
            </a:endParaRPr>
          </a:p>
        </p:txBody>
      </p:sp>
      <p:sp>
        <p:nvSpPr>
          <p:cNvPr id="193543" name="CustomShape 7"/>
          <p:cNvSpPr>
            <a:spLocks noChangeArrowheads="1"/>
          </p:cNvSpPr>
          <p:nvPr/>
        </p:nvSpPr>
        <p:spPr bwMode="auto">
          <a:xfrm>
            <a:off x="3398838" y="3074988"/>
            <a:ext cx="2479675" cy="1128712"/>
          </a:xfrm>
          <a:prstGeom prst="roundRect">
            <a:avLst>
              <a:gd name="adj" fmla="val 16667"/>
            </a:avLst>
          </a:prstGeom>
          <a:solidFill>
            <a:srgbClr val="D7D2DF"/>
          </a:solidFill>
          <a:ln w="25560">
            <a:solidFill>
              <a:srgbClr val="FFFFFF"/>
            </a:solidFill>
            <a:round/>
            <a:headEnd/>
            <a:tailEnd/>
          </a:ln>
        </p:spPr>
        <p:txBody>
          <a:bodyPr lIns="68760" tIns="123840" rIns="68760" bIns="123840" anchor="ctr"/>
          <a:lstStyle/>
          <a:p>
            <a:pPr algn="ctr">
              <a:lnSpc>
                <a:spcPct val="90000"/>
              </a:lnSpc>
            </a:pPr>
            <a:r>
              <a:rPr lang="fr-FR" b="1">
                <a:solidFill>
                  <a:srgbClr val="000000"/>
                </a:solidFill>
                <a:cs typeface="DejaVu Sans" charset="0"/>
              </a:rPr>
              <a:t>Pour contribuer à l’égalité des territoires et l’accès  aux services</a:t>
            </a:r>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Les 6 grandes fonctions d’une Maison de services au public</a:t>
            </a:r>
            <a:endParaRPr lang="fr-FR">
              <a:cs typeface="DejaVu Sans" charset="0"/>
            </a:endParaRPr>
          </a:p>
        </p:txBody>
      </p:sp>
      <p:sp>
        <p:nvSpPr>
          <p:cNvPr id="194562" name="CustomShape 2"/>
          <p:cNvSpPr>
            <a:spLocks noChangeArrowheads="1"/>
          </p:cNvSpPr>
          <p:nvPr/>
        </p:nvSpPr>
        <p:spPr bwMode="auto">
          <a:xfrm>
            <a:off x="576263" y="2071688"/>
            <a:ext cx="2473325" cy="1484312"/>
          </a:xfrm>
          <a:prstGeom prst="rect">
            <a:avLst/>
          </a:prstGeom>
          <a:solidFill>
            <a:srgbClr val="8064A2"/>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ACCUEIL DU PUBLIC</a:t>
            </a:r>
            <a:endParaRPr lang="fr-FR">
              <a:cs typeface="DejaVu Sans" charset="0"/>
            </a:endParaRPr>
          </a:p>
        </p:txBody>
      </p:sp>
      <p:sp>
        <p:nvSpPr>
          <p:cNvPr id="194563" name="CustomShape 3"/>
          <p:cNvSpPr>
            <a:spLocks noChangeArrowheads="1"/>
          </p:cNvSpPr>
          <p:nvPr/>
        </p:nvSpPr>
        <p:spPr bwMode="auto">
          <a:xfrm>
            <a:off x="3298825" y="2071688"/>
            <a:ext cx="2474913" cy="1484312"/>
          </a:xfrm>
          <a:prstGeom prst="rect">
            <a:avLst/>
          </a:prstGeom>
          <a:solidFill>
            <a:srgbClr val="644B9C"/>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MISE EN RELATION</a:t>
            </a:r>
            <a:endParaRPr lang="fr-FR">
              <a:cs typeface="DejaVu Sans" charset="0"/>
            </a:endParaRPr>
          </a:p>
        </p:txBody>
      </p:sp>
      <p:sp>
        <p:nvSpPr>
          <p:cNvPr id="194564" name="CustomShape 4"/>
          <p:cNvSpPr>
            <a:spLocks noChangeArrowheads="1"/>
          </p:cNvSpPr>
          <p:nvPr/>
        </p:nvSpPr>
        <p:spPr bwMode="auto">
          <a:xfrm>
            <a:off x="6021388" y="2071688"/>
            <a:ext cx="2473325" cy="1484312"/>
          </a:xfrm>
          <a:prstGeom prst="rect">
            <a:avLst/>
          </a:prstGeom>
          <a:solidFill>
            <a:srgbClr val="453791"/>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ACCOMPAGNEMENT</a:t>
            </a:r>
            <a:endParaRPr lang="fr-FR">
              <a:cs typeface="DejaVu Sans" charset="0"/>
            </a:endParaRPr>
          </a:p>
        </p:txBody>
      </p:sp>
      <p:sp>
        <p:nvSpPr>
          <p:cNvPr id="194565" name="CustomShape 5"/>
          <p:cNvSpPr>
            <a:spLocks noChangeArrowheads="1"/>
          </p:cNvSpPr>
          <p:nvPr/>
        </p:nvSpPr>
        <p:spPr bwMode="auto">
          <a:xfrm>
            <a:off x="576263" y="3803650"/>
            <a:ext cx="2473325" cy="1484313"/>
          </a:xfrm>
          <a:prstGeom prst="rect">
            <a:avLst/>
          </a:prstGeom>
          <a:solidFill>
            <a:srgbClr val="272683"/>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MEDIATION</a:t>
            </a:r>
            <a:endParaRPr lang="fr-FR">
              <a:cs typeface="DejaVu Sans" charset="0"/>
            </a:endParaRPr>
          </a:p>
        </p:txBody>
      </p:sp>
      <p:sp>
        <p:nvSpPr>
          <p:cNvPr id="194566" name="CustomShape 6"/>
          <p:cNvSpPr>
            <a:spLocks noChangeArrowheads="1"/>
          </p:cNvSpPr>
          <p:nvPr/>
        </p:nvSpPr>
        <p:spPr bwMode="auto">
          <a:xfrm>
            <a:off x="3298825" y="3803650"/>
            <a:ext cx="2474913" cy="1484313"/>
          </a:xfrm>
          <a:prstGeom prst="rect">
            <a:avLst/>
          </a:prstGeom>
          <a:solidFill>
            <a:srgbClr val="192571"/>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VENTE DE BIENS</a:t>
            </a:r>
            <a:endParaRPr lang="fr-FR">
              <a:cs typeface="DejaVu Sans" charset="0"/>
            </a:endParaRPr>
          </a:p>
        </p:txBody>
      </p:sp>
      <p:sp>
        <p:nvSpPr>
          <p:cNvPr id="194567" name="CustomShape 7"/>
          <p:cNvSpPr>
            <a:spLocks noChangeArrowheads="1"/>
          </p:cNvSpPr>
          <p:nvPr/>
        </p:nvSpPr>
        <p:spPr bwMode="auto">
          <a:xfrm>
            <a:off x="6021388" y="3803650"/>
            <a:ext cx="2473325" cy="1484313"/>
          </a:xfrm>
          <a:prstGeom prst="rect">
            <a:avLst/>
          </a:prstGeom>
          <a:solidFill>
            <a:srgbClr val="0E255D"/>
          </a:solidFill>
          <a:ln w="25560">
            <a:solidFill>
              <a:srgbClr val="FFFFFF"/>
            </a:solidFill>
            <a:round/>
            <a:headEnd/>
            <a:tailEnd/>
          </a:ln>
        </p:spPr>
        <p:txBody>
          <a:bodyPr lIns="68760" tIns="68760" rIns="68760" bIns="68760" anchor="ctr"/>
          <a:lstStyle/>
          <a:p>
            <a:pPr algn="ctr">
              <a:lnSpc>
                <a:spcPct val="90000"/>
              </a:lnSpc>
            </a:pPr>
            <a:r>
              <a:rPr lang="fr-FR" b="1">
                <a:solidFill>
                  <a:srgbClr val="FFFFFF"/>
                </a:solidFill>
                <a:cs typeface="DejaVu Sans" charset="0"/>
              </a:rPr>
              <a:t>PRESTATION SERVICES</a:t>
            </a:r>
            <a:endParaRPr lang="fr-FR">
              <a:cs typeface="DejaVu Sans" charset="0"/>
            </a:endParaRPr>
          </a:p>
        </p:txBody>
      </p:sp>
      <p:sp>
        <p:nvSpPr>
          <p:cNvPr id="194568" name="CustomShape 8"/>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CustomShape 1"/>
          <p:cNvSpPr>
            <a:spLocks noChangeArrowheads="1"/>
          </p:cNvSpPr>
          <p:nvPr/>
        </p:nvSpPr>
        <p:spPr bwMode="auto">
          <a:xfrm>
            <a:off x="1685925" y="414338"/>
            <a:ext cx="5772150" cy="61118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De multiples positionnements</a:t>
            </a:r>
            <a:endParaRPr lang="fr-FR">
              <a:cs typeface="DejaVu Sans" charset="0"/>
            </a:endParaRPr>
          </a:p>
        </p:txBody>
      </p:sp>
      <p:sp>
        <p:nvSpPr>
          <p:cNvPr id="196610" name="CustomShape 2"/>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sp>
        <p:nvSpPr>
          <p:cNvPr id="196611" name="CustomShape 3"/>
          <p:cNvSpPr>
            <a:spLocks noChangeArrowheads="1"/>
          </p:cNvSpPr>
          <p:nvPr/>
        </p:nvSpPr>
        <p:spPr bwMode="auto">
          <a:xfrm>
            <a:off x="263525" y="1419225"/>
            <a:ext cx="2251075" cy="938213"/>
          </a:xfrm>
          <a:prstGeom prst="flowChartAlternateProcess">
            <a:avLst/>
          </a:prstGeom>
          <a:solidFill>
            <a:srgbClr val="99CCFF"/>
          </a:solidFill>
          <a:ln w="9360">
            <a:solidFill>
              <a:srgbClr val="99CC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OPERATEURS </a:t>
            </a:r>
            <a:endParaRPr lang="fr-FR">
              <a:cs typeface="DejaVu Sans" charset="0"/>
            </a:endParaRPr>
          </a:p>
          <a:p>
            <a:r>
              <a:rPr lang="fr-FR" sz="1200" b="1">
                <a:solidFill>
                  <a:srgbClr val="000000"/>
                </a:solidFill>
                <a:latin typeface="Calibri" pitchFamily="34" charset="0"/>
                <a:cs typeface="Times New Roman" pitchFamily="16" charset="0"/>
              </a:rPr>
              <a:t>NON MARCHANDS</a:t>
            </a:r>
            <a:endParaRPr lang="fr-FR">
              <a:cs typeface="DejaVu Sans" charset="0"/>
            </a:endParaRPr>
          </a:p>
          <a:p>
            <a:r>
              <a:rPr lang="fr-FR" sz="1200" b="1">
                <a:solidFill>
                  <a:srgbClr val="000000"/>
                </a:solidFill>
                <a:latin typeface="Calibri" pitchFamily="34" charset="0"/>
                <a:cs typeface="Times New Roman" pitchFamily="16" charset="0"/>
              </a:rPr>
              <a:t>( &gt; Services publics)</a:t>
            </a:r>
            <a:endParaRPr lang="fr-FR">
              <a:cs typeface="DejaVu Sans" charset="0"/>
            </a:endParaRPr>
          </a:p>
        </p:txBody>
      </p:sp>
      <p:sp>
        <p:nvSpPr>
          <p:cNvPr id="196612" name="CustomShape 4"/>
          <p:cNvSpPr>
            <a:spLocks noChangeArrowheads="1"/>
          </p:cNvSpPr>
          <p:nvPr/>
        </p:nvSpPr>
        <p:spPr bwMode="auto">
          <a:xfrm>
            <a:off x="3463925" y="1419225"/>
            <a:ext cx="2251075" cy="938213"/>
          </a:xfrm>
          <a:prstGeom prst="flowChartAlternateProcess">
            <a:avLst/>
          </a:prstGeom>
          <a:solidFill>
            <a:srgbClr val="CC99FF"/>
          </a:solidFill>
          <a:ln w="9360">
            <a:solidFill>
              <a:srgbClr val="CC99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OPERATEURS </a:t>
            </a:r>
            <a:endParaRPr lang="fr-FR">
              <a:cs typeface="DejaVu Sans" charset="0"/>
            </a:endParaRPr>
          </a:p>
          <a:p>
            <a:r>
              <a:rPr lang="fr-FR" sz="1200" b="1">
                <a:solidFill>
                  <a:srgbClr val="000000"/>
                </a:solidFill>
                <a:latin typeface="Calibri" pitchFamily="34" charset="0"/>
                <a:cs typeface="Times New Roman" pitchFamily="16" charset="0"/>
              </a:rPr>
              <a:t>DE SERVICES</a:t>
            </a:r>
            <a:endParaRPr lang="fr-FR">
              <a:cs typeface="DejaVu Sans" charset="0"/>
            </a:endParaRPr>
          </a:p>
          <a:p>
            <a:r>
              <a:rPr lang="fr-FR" sz="1200" b="1">
                <a:solidFill>
                  <a:srgbClr val="000000"/>
                </a:solidFill>
                <a:latin typeface="Calibri" pitchFamily="34" charset="0"/>
                <a:cs typeface="Times New Roman" pitchFamily="16" charset="0"/>
              </a:rPr>
              <a:t>( &gt; d’intérêt général)</a:t>
            </a:r>
            <a:endParaRPr lang="fr-FR">
              <a:cs typeface="DejaVu Sans" charset="0"/>
            </a:endParaRPr>
          </a:p>
        </p:txBody>
      </p:sp>
      <p:sp>
        <p:nvSpPr>
          <p:cNvPr id="196613" name="CustomShape 5"/>
          <p:cNvSpPr>
            <a:spLocks noChangeArrowheads="1"/>
          </p:cNvSpPr>
          <p:nvPr/>
        </p:nvSpPr>
        <p:spPr bwMode="auto">
          <a:xfrm>
            <a:off x="6664325" y="1419225"/>
            <a:ext cx="2251075" cy="938213"/>
          </a:xfrm>
          <a:prstGeom prst="flowChartAlternateProcess">
            <a:avLst/>
          </a:prstGeom>
          <a:solidFill>
            <a:srgbClr val="FFCC00"/>
          </a:solidFill>
          <a:ln w="9360">
            <a:solidFill>
              <a:srgbClr val="FFCC00"/>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OPERATEURS </a:t>
            </a:r>
            <a:endParaRPr lang="fr-FR">
              <a:cs typeface="DejaVu Sans" charset="0"/>
            </a:endParaRPr>
          </a:p>
          <a:p>
            <a:r>
              <a:rPr lang="fr-FR" sz="1200" b="1">
                <a:solidFill>
                  <a:srgbClr val="000000"/>
                </a:solidFill>
                <a:latin typeface="Calibri" pitchFamily="34" charset="0"/>
                <a:cs typeface="Times New Roman" pitchFamily="16" charset="0"/>
              </a:rPr>
              <a:t>MARCHANDS</a:t>
            </a:r>
            <a:endParaRPr lang="fr-FR">
              <a:cs typeface="DejaVu Sans" charset="0"/>
            </a:endParaRPr>
          </a:p>
          <a:p>
            <a:r>
              <a:rPr lang="fr-FR" sz="1200" b="1">
                <a:solidFill>
                  <a:srgbClr val="000000"/>
                </a:solidFill>
                <a:latin typeface="Calibri" pitchFamily="34" charset="0"/>
                <a:cs typeface="Times New Roman" pitchFamily="16" charset="0"/>
              </a:rPr>
              <a:t>( &gt; partenariats privés)</a:t>
            </a:r>
            <a:endParaRPr lang="fr-FR">
              <a:cs typeface="DejaVu Sans" charset="0"/>
            </a:endParaRPr>
          </a:p>
          <a:p>
            <a:endParaRPr lang="fr-FR">
              <a:cs typeface="DejaVu Sans" charset="0"/>
            </a:endParaRPr>
          </a:p>
        </p:txBody>
      </p:sp>
      <p:sp>
        <p:nvSpPr>
          <p:cNvPr id="196614" name="CustomShape 6"/>
          <p:cNvSpPr>
            <a:spLocks noChangeArrowheads="1"/>
          </p:cNvSpPr>
          <p:nvPr/>
        </p:nvSpPr>
        <p:spPr bwMode="auto">
          <a:xfrm>
            <a:off x="263525" y="2786063"/>
            <a:ext cx="2251075" cy="468312"/>
          </a:xfrm>
          <a:prstGeom prst="flowChartAlternateProcess">
            <a:avLst/>
          </a:prstGeom>
          <a:solidFill>
            <a:srgbClr val="99CCFF"/>
          </a:solidFill>
          <a:ln w="9360">
            <a:solidFill>
              <a:srgbClr val="99CC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Accueil du public</a:t>
            </a:r>
            <a:endParaRPr lang="fr-FR">
              <a:cs typeface="DejaVu Sans" charset="0"/>
            </a:endParaRPr>
          </a:p>
          <a:p>
            <a:endParaRPr lang="fr-FR">
              <a:cs typeface="DejaVu Sans" charset="0"/>
            </a:endParaRPr>
          </a:p>
        </p:txBody>
      </p:sp>
      <p:sp>
        <p:nvSpPr>
          <p:cNvPr id="196615" name="CustomShape 7"/>
          <p:cNvSpPr>
            <a:spLocks noChangeArrowheads="1"/>
          </p:cNvSpPr>
          <p:nvPr/>
        </p:nvSpPr>
        <p:spPr bwMode="auto">
          <a:xfrm>
            <a:off x="3463925" y="2786063"/>
            <a:ext cx="2251075" cy="468312"/>
          </a:xfrm>
          <a:prstGeom prst="flowChartAlternateProcess">
            <a:avLst/>
          </a:prstGeom>
          <a:solidFill>
            <a:srgbClr val="CC99FF"/>
          </a:solidFill>
          <a:ln w="9360">
            <a:solidFill>
              <a:srgbClr val="CC99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Accueil du public</a:t>
            </a:r>
            <a:endParaRPr lang="fr-FR">
              <a:cs typeface="DejaVu Sans" charset="0"/>
            </a:endParaRPr>
          </a:p>
          <a:p>
            <a:endParaRPr lang="fr-FR">
              <a:cs typeface="DejaVu Sans" charset="0"/>
            </a:endParaRPr>
          </a:p>
        </p:txBody>
      </p:sp>
      <p:sp>
        <p:nvSpPr>
          <p:cNvPr id="196616" name="CustomShape 8"/>
          <p:cNvSpPr>
            <a:spLocks noChangeArrowheads="1"/>
          </p:cNvSpPr>
          <p:nvPr/>
        </p:nvSpPr>
        <p:spPr bwMode="auto">
          <a:xfrm>
            <a:off x="6664325" y="2786063"/>
            <a:ext cx="2251075" cy="468312"/>
          </a:xfrm>
          <a:prstGeom prst="flowChartAlternateProcess">
            <a:avLst/>
          </a:prstGeom>
          <a:solidFill>
            <a:srgbClr val="FFCC00"/>
          </a:solidFill>
          <a:ln w="9360">
            <a:solidFill>
              <a:srgbClr val="FFCC00"/>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Accueil du public</a:t>
            </a:r>
            <a:endParaRPr lang="fr-FR">
              <a:cs typeface="DejaVu Sans" charset="0"/>
            </a:endParaRPr>
          </a:p>
          <a:p>
            <a:endParaRPr lang="fr-FR">
              <a:cs typeface="DejaVu Sans" charset="0"/>
            </a:endParaRPr>
          </a:p>
        </p:txBody>
      </p:sp>
      <p:sp>
        <p:nvSpPr>
          <p:cNvPr id="196617" name="CustomShape 9"/>
          <p:cNvSpPr>
            <a:spLocks noChangeArrowheads="1"/>
          </p:cNvSpPr>
          <p:nvPr/>
        </p:nvSpPr>
        <p:spPr bwMode="auto">
          <a:xfrm>
            <a:off x="263525" y="3586163"/>
            <a:ext cx="2251075" cy="468312"/>
          </a:xfrm>
          <a:prstGeom prst="flowChartAlternateProcess">
            <a:avLst/>
          </a:prstGeom>
          <a:solidFill>
            <a:srgbClr val="99CCFF"/>
          </a:solidFill>
          <a:ln w="9360">
            <a:solidFill>
              <a:srgbClr val="99CC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Accompagnement</a:t>
            </a:r>
            <a:endParaRPr lang="fr-FR">
              <a:cs typeface="DejaVu Sans" charset="0"/>
            </a:endParaRPr>
          </a:p>
          <a:p>
            <a:endParaRPr lang="fr-FR">
              <a:cs typeface="DejaVu Sans" charset="0"/>
            </a:endParaRPr>
          </a:p>
        </p:txBody>
      </p:sp>
      <p:pic>
        <p:nvPicPr>
          <p:cNvPr id="196618" name="Picture 17"/>
          <p:cNvPicPr>
            <a:picLocks noChangeAspect="1" noChangeArrowheads="1"/>
          </p:cNvPicPr>
          <p:nvPr/>
        </p:nvPicPr>
        <p:blipFill>
          <a:blip r:embed="rId2"/>
          <a:srcRect l="14552" r="12532" b="35684"/>
          <a:stretch>
            <a:fillRect/>
          </a:stretch>
        </p:blipFill>
        <p:spPr bwMode="auto">
          <a:xfrm>
            <a:off x="0" y="2681288"/>
            <a:ext cx="798513" cy="698500"/>
          </a:xfrm>
          <a:prstGeom prst="rect">
            <a:avLst/>
          </a:prstGeom>
          <a:noFill/>
          <a:ln w="9525">
            <a:noFill/>
            <a:miter lim="800000"/>
            <a:headEnd/>
            <a:tailEnd/>
          </a:ln>
        </p:spPr>
      </p:pic>
      <p:sp>
        <p:nvSpPr>
          <p:cNvPr id="196619" name="CustomShape 10"/>
          <p:cNvSpPr>
            <a:spLocks noChangeArrowheads="1"/>
          </p:cNvSpPr>
          <p:nvPr/>
        </p:nvSpPr>
        <p:spPr bwMode="auto">
          <a:xfrm>
            <a:off x="3463925" y="3586163"/>
            <a:ext cx="2251075" cy="468312"/>
          </a:xfrm>
          <a:prstGeom prst="flowChartAlternateProcess">
            <a:avLst/>
          </a:prstGeom>
          <a:solidFill>
            <a:srgbClr val="CC99FF"/>
          </a:solidFill>
          <a:ln w="9360">
            <a:solidFill>
              <a:srgbClr val="CC99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Accompagnement</a:t>
            </a:r>
            <a:endParaRPr lang="fr-FR">
              <a:cs typeface="DejaVu Sans" charset="0"/>
            </a:endParaRPr>
          </a:p>
          <a:p>
            <a:endParaRPr lang="fr-FR">
              <a:cs typeface="DejaVu Sans" charset="0"/>
            </a:endParaRPr>
          </a:p>
        </p:txBody>
      </p:sp>
      <p:sp>
        <p:nvSpPr>
          <p:cNvPr id="196620" name="CustomShape 11"/>
          <p:cNvSpPr>
            <a:spLocks noChangeArrowheads="1"/>
          </p:cNvSpPr>
          <p:nvPr/>
        </p:nvSpPr>
        <p:spPr bwMode="auto">
          <a:xfrm>
            <a:off x="6664325" y="3586163"/>
            <a:ext cx="2251075" cy="468312"/>
          </a:xfrm>
          <a:prstGeom prst="flowChartAlternateProcess">
            <a:avLst/>
          </a:prstGeom>
          <a:solidFill>
            <a:srgbClr val="FFCC00"/>
          </a:solidFill>
          <a:ln w="9360">
            <a:solidFill>
              <a:srgbClr val="FFCC00"/>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Accompagnement</a:t>
            </a:r>
            <a:endParaRPr lang="fr-FR">
              <a:cs typeface="DejaVu Sans" charset="0"/>
            </a:endParaRPr>
          </a:p>
          <a:p>
            <a:endParaRPr lang="fr-FR">
              <a:cs typeface="DejaVu Sans" charset="0"/>
            </a:endParaRPr>
          </a:p>
        </p:txBody>
      </p:sp>
      <p:pic>
        <p:nvPicPr>
          <p:cNvPr id="196621" name="Picture 18"/>
          <p:cNvPicPr>
            <a:picLocks noChangeAspect="1" noChangeArrowheads="1"/>
          </p:cNvPicPr>
          <p:nvPr/>
        </p:nvPicPr>
        <p:blipFill>
          <a:blip r:embed="rId2"/>
          <a:srcRect l="14552" r="12532" b="35684"/>
          <a:stretch>
            <a:fillRect/>
          </a:stretch>
        </p:blipFill>
        <p:spPr bwMode="auto">
          <a:xfrm>
            <a:off x="3140075" y="2693988"/>
            <a:ext cx="844550" cy="674687"/>
          </a:xfrm>
          <a:prstGeom prst="rect">
            <a:avLst/>
          </a:prstGeom>
          <a:noFill/>
          <a:ln w="9525">
            <a:noFill/>
            <a:miter lim="800000"/>
            <a:headEnd/>
            <a:tailEnd/>
          </a:ln>
        </p:spPr>
      </p:pic>
      <p:pic>
        <p:nvPicPr>
          <p:cNvPr id="196622" name="Picture 19"/>
          <p:cNvPicPr>
            <a:picLocks noChangeAspect="1" noChangeArrowheads="1"/>
          </p:cNvPicPr>
          <p:nvPr/>
        </p:nvPicPr>
        <p:blipFill>
          <a:blip r:embed="rId2"/>
          <a:srcRect l="14552" r="12532" b="35684"/>
          <a:stretch>
            <a:fillRect/>
          </a:stretch>
        </p:blipFill>
        <p:spPr bwMode="auto">
          <a:xfrm>
            <a:off x="6300788" y="2693988"/>
            <a:ext cx="842962" cy="674687"/>
          </a:xfrm>
          <a:prstGeom prst="rect">
            <a:avLst/>
          </a:prstGeom>
          <a:noFill/>
          <a:ln w="9525">
            <a:noFill/>
            <a:miter lim="800000"/>
            <a:headEnd/>
            <a:tailEnd/>
          </a:ln>
        </p:spPr>
      </p:pic>
      <p:sp>
        <p:nvSpPr>
          <p:cNvPr id="196623" name="CustomShape 12"/>
          <p:cNvSpPr>
            <a:spLocks noChangeArrowheads="1"/>
          </p:cNvSpPr>
          <p:nvPr/>
        </p:nvSpPr>
        <p:spPr bwMode="auto">
          <a:xfrm>
            <a:off x="263525" y="4500563"/>
            <a:ext cx="2251075" cy="468312"/>
          </a:xfrm>
          <a:prstGeom prst="flowChartAlternateProcess">
            <a:avLst/>
          </a:prstGeom>
          <a:solidFill>
            <a:srgbClr val="99CCFF"/>
          </a:solidFill>
          <a:ln w="9360">
            <a:solidFill>
              <a:srgbClr val="99CC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Mise en relation</a:t>
            </a:r>
            <a:endParaRPr lang="fr-FR">
              <a:cs typeface="DejaVu Sans" charset="0"/>
            </a:endParaRPr>
          </a:p>
          <a:p>
            <a:endParaRPr lang="fr-FR">
              <a:cs typeface="DejaVu Sans" charset="0"/>
            </a:endParaRPr>
          </a:p>
        </p:txBody>
      </p:sp>
      <p:pic>
        <p:nvPicPr>
          <p:cNvPr id="196624" name="Picture 8"/>
          <p:cNvPicPr>
            <a:picLocks noChangeAspect="1" noChangeArrowheads="1"/>
          </p:cNvPicPr>
          <p:nvPr/>
        </p:nvPicPr>
        <p:blipFill>
          <a:blip r:embed="rId3"/>
          <a:srcRect t="8218"/>
          <a:stretch>
            <a:fillRect/>
          </a:stretch>
        </p:blipFill>
        <p:spPr bwMode="auto">
          <a:xfrm>
            <a:off x="44450" y="4408488"/>
            <a:ext cx="749300" cy="676275"/>
          </a:xfrm>
          <a:prstGeom prst="rect">
            <a:avLst/>
          </a:prstGeom>
          <a:noFill/>
          <a:ln w="9525">
            <a:noFill/>
            <a:miter lim="800000"/>
            <a:headEnd/>
            <a:tailEnd/>
          </a:ln>
        </p:spPr>
      </p:pic>
      <p:sp>
        <p:nvSpPr>
          <p:cNvPr id="196625" name="CustomShape 13"/>
          <p:cNvSpPr>
            <a:spLocks noChangeArrowheads="1"/>
          </p:cNvSpPr>
          <p:nvPr/>
        </p:nvSpPr>
        <p:spPr bwMode="auto">
          <a:xfrm>
            <a:off x="3463925" y="4500563"/>
            <a:ext cx="2251075" cy="468312"/>
          </a:xfrm>
          <a:prstGeom prst="flowChartAlternateProcess">
            <a:avLst/>
          </a:prstGeom>
          <a:solidFill>
            <a:srgbClr val="CC99FF"/>
          </a:solidFill>
          <a:ln w="9360">
            <a:solidFill>
              <a:srgbClr val="CC99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Mise en relation</a:t>
            </a:r>
            <a:endParaRPr lang="fr-FR">
              <a:cs typeface="DejaVu Sans" charset="0"/>
            </a:endParaRPr>
          </a:p>
          <a:p>
            <a:endParaRPr lang="fr-FR">
              <a:cs typeface="DejaVu Sans" charset="0"/>
            </a:endParaRPr>
          </a:p>
        </p:txBody>
      </p:sp>
      <p:sp>
        <p:nvSpPr>
          <p:cNvPr id="196626" name="CustomShape 14"/>
          <p:cNvSpPr>
            <a:spLocks noChangeArrowheads="1"/>
          </p:cNvSpPr>
          <p:nvPr/>
        </p:nvSpPr>
        <p:spPr bwMode="auto">
          <a:xfrm>
            <a:off x="6664325" y="4500563"/>
            <a:ext cx="2251075" cy="468312"/>
          </a:xfrm>
          <a:prstGeom prst="flowChartAlternateProcess">
            <a:avLst/>
          </a:prstGeom>
          <a:solidFill>
            <a:srgbClr val="FFCC00"/>
          </a:solidFill>
          <a:ln w="9360">
            <a:solidFill>
              <a:srgbClr val="FFCC00"/>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Mise en relation</a:t>
            </a:r>
            <a:endParaRPr lang="fr-FR">
              <a:cs typeface="DejaVu Sans" charset="0"/>
            </a:endParaRPr>
          </a:p>
          <a:p>
            <a:endParaRPr lang="fr-FR">
              <a:cs typeface="DejaVu Sans" charset="0"/>
            </a:endParaRPr>
          </a:p>
        </p:txBody>
      </p:sp>
      <p:pic>
        <p:nvPicPr>
          <p:cNvPr id="196627" name="Picture 11"/>
          <p:cNvPicPr>
            <a:picLocks noChangeAspect="1" noChangeArrowheads="1"/>
          </p:cNvPicPr>
          <p:nvPr/>
        </p:nvPicPr>
        <p:blipFill>
          <a:blip r:embed="rId3"/>
          <a:srcRect t="8218"/>
          <a:stretch>
            <a:fillRect/>
          </a:stretch>
        </p:blipFill>
        <p:spPr bwMode="auto">
          <a:xfrm>
            <a:off x="3244850" y="4408488"/>
            <a:ext cx="749300" cy="676275"/>
          </a:xfrm>
          <a:prstGeom prst="rect">
            <a:avLst/>
          </a:prstGeom>
          <a:noFill/>
          <a:ln w="9525">
            <a:noFill/>
            <a:miter lim="800000"/>
            <a:headEnd/>
            <a:tailEnd/>
          </a:ln>
        </p:spPr>
      </p:pic>
      <p:pic>
        <p:nvPicPr>
          <p:cNvPr id="196628" name="Picture 12"/>
          <p:cNvPicPr>
            <a:picLocks noChangeAspect="1" noChangeArrowheads="1"/>
          </p:cNvPicPr>
          <p:nvPr/>
        </p:nvPicPr>
        <p:blipFill>
          <a:blip r:embed="rId3"/>
          <a:srcRect t="8218"/>
          <a:stretch>
            <a:fillRect/>
          </a:stretch>
        </p:blipFill>
        <p:spPr bwMode="auto">
          <a:xfrm>
            <a:off x="6459538" y="4408488"/>
            <a:ext cx="749300" cy="676275"/>
          </a:xfrm>
          <a:prstGeom prst="rect">
            <a:avLst/>
          </a:prstGeom>
          <a:noFill/>
          <a:ln w="9525">
            <a:noFill/>
            <a:miter lim="800000"/>
            <a:headEnd/>
            <a:tailEnd/>
          </a:ln>
        </p:spPr>
      </p:pic>
      <p:sp>
        <p:nvSpPr>
          <p:cNvPr id="196629" name="CustomShape 15"/>
          <p:cNvSpPr>
            <a:spLocks noChangeArrowheads="1"/>
          </p:cNvSpPr>
          <p:nvPr/>
        </p:nvSpPr>
        <p:spPr bwMode="auto">
          <a:xfrm>
            <a:off x="234950" y="5300663"/>
            <a:ext cx="2251075" cy="468312"/>
          </a:xfrm>
          <a:prstGeom prst="flowChartAlternateProcess">
            <a:avLst/>
          </a:prstGeom>
          <a:solidFill>
            <a:srgbClr val="99CCFF"/>
          </a:solidFill>
          <a:ln w="9360">
            <a:solidFill>
              <a:srgbClr val="99CC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Prestation de services</a:t>
            </a:r>
            <a:endParaRPr lang="fr-FR">
              <a:cs typeface="DejaVu Sans" charset="0"/>
            </a:endParaRPr>
          </a:p>
          <a:p>
            <a:endParaRPr lang="fr-FR">
              <a:cs typeface="DejaVu Sans" charset="0"/>
            </a:endParaRPr>
          </a:p>
        </p:txBody>
      </p:sp>
      <p:pic>
        <p:nvPicPr>
          <p:cNvPr id="196630" name="Picture 14"/>
          <p:cNvPicPr>
            <a:picLocks noChangeAspect="1" noChangeArrowheads="1"/>
          </p:cNvPicPr>
          <p:nvPr/>
        </p:nvPicPr>
        <p:blipFill>
          <a:blip r:embed="rId4"/>
          <a:srcRect/>
          <a:stretch>
            <a:fillRect/>
          </a:stretch>
        </p:blipFill>
        <p:spPr bwMode="auto">
          <a:xfrm>
            <a:off x="1820863" y="5199063"/>
            <a:ext cx="1068387" cy="881062"/>
          </a:xfrm>
          <a:prstGeom prst="rect">
            <a:avLst/>
          </a:prstGeom>
          <a:noFill/>
          <a:ln w="9525">
            <a:noFill/>
            <a:miter lim="800000"/>
            <a:headEnd/>
            <a:tailEnd/>
          </a:ln>
        </p:spPr>
      </p:pic>
      <p:sp>
        <p:nvSpPr>
          <p:cNvPr id="196631" name="CustomShape 16"/>
          <p:cNvSpPr>
            <a:spLocks noChangeArrowheads="1"/>
          </p:cNvSpPr>
          <p:nvPr/>
        </p:nvSpPr>
        <p:spPr bwMode="auto">
          <a:xfrm>
            <a:off x="3463925" y="5300663"/>
            <a:ext cx="2251075" cy="468312"/>
          </a:xfrm>
          <a:prstGeom prst="flowChartAlternateProcess">
            <a:avLst/>
          </a:prstGeom>
          <a:solidFill>
            <a:srgbClr val="CC99FF"/>
          </a:solidFill>
          <a:ln w="9360">
            <a:solidFill>
              <a:srgbClr val="CC99FF"/>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Prestation de services</a:t>
            </a:r>
            <a:endParaRPr lang="fr-FR">
              <a:cs typeface="DejaVu Sans" charset="0"/>
            </a:endParaRPr>
          </a:p>
          <a:p>
            <a:endParaRPr lang="fr-FR">
              <a:cs typeface="DejaVu Sans" charset="0"/>
            </a:endParaRPr>
          </a:p>
        </p:txBody>
      </p:sp>
      <p:pic>
        <p:nvPicPr>
          <p:cNvPr id="196632" name="Picture 16"/>
          <p:cNvPicPr>
            <a:picLocks noChangeAspect="1" noChangeArrowheads="1"/>
          </p:cNvPicPr>
          <p:nvPr/>
        </p:nvPicPr>
        <p:blipFill>
          <a:blip r:embed="rId5"/>
          <a:srcRect/>
          <a:stretch>
            <a:fillRect/>
          </a:stretch>
        </p:blipFill>
        <p:spPr bwMode="auto">
          <a:xfrm>
            <a:off x="5041900" y="5162550"/>
            <a:ext cx="1068388" cy="846138"/>
          </a:xfrm>
          <a:prstGeom prst="rect">
            <a:avLst/>
          </a:prstGeom>
          <a:noFill/>
          <a:ln w="9525">
            <a:noFill/>
            <a:miter lim="800000"/>
            <a:headEnd/>
            <a:tailEnd/>
          </a:ln>
        </p:spPr>
      </p:pic>
      <p:pic>
        <p:nvPicPr>
          <p:cNvPr id="196633" name="Picture 20"/>
          <p:cNvPicPr>
            <a:picLocks noChangeAspect="1" noChangeArrowheads="1"/>
          </p:cNvPicPr>
          <p:nvPr/>
        </p:nvPicPr>
        <p:blipFill>
          <a:blip r:embed="rId6"/>
          <a:srcRect/>
          <a:stretch>
            <a:fillRect/>
          </a:stretch>
        </p:blipFill>
        <p:spPr bwMode="auto">
          <a:xfrm>
            <a:off x="44450" y="3502025"/>
            <a:ext cx="749300" cy="746125"/>
          </a:xfrm>
          <a:prstGeom prst="rect">
            <a:avLst/>
          </a:prstGeom>
          <a:noFill/>
          <a:ln w="9525">
            <a:noFill/>
            <a:miter lim="800000"/>
            <a:headEnd/>
            <a:tailEnd/>
          </a:ln>
        </p:spPr>
      </p:pic>
      <p:pic>
        <p:nvPicPr>
          <p:cNvPr id="196634" name="Picture 26"/>
          <p:cNvPicPr>
            <a:picLocks noChangeAspect="1" noChangeArrowheads="1"/>
          </p:cNvPicPr>
          <p:nvPr/>
        </p:nvPicPr>
        <p:blipFill>
          <a:blip r:embed="rId6"/>
          <a:srcRect/>
          <a:stretch>
            <a:fillRect/>
          </a:stretch>
        </p:blipFill>
        <p:spPr bwMode="auto">
          <a:xfrm>
            <a:off x="3230563" y="3502025"/>
            <a:ext cx="750887" cy="746125"/>
          </a:xfrm>
          <a:prstGeom prst="rect">
            <a:avLst/>
          </a:prstGeom>
          <a:noFill/>
          <a:ln w="9525">
            <a:noFill/>
            <a:miter lim="800000"/>
            <a:headEnd/>
            <a:tailEnd/>
          </a:ln>
        </p:spPr>
      </p:pic>
      <p:pic>
        <p:nvPicPr>
          <p:cNvPr id="196635" name="Picture 21"/>
          <p:cNvPicPr>
            <a:picLocks noChangeAspect="1" noChangeArrowheads="1"/>
          </p:cNvPicPr>
          <p:nvPr/>
        </p:nvPicPr>
        <p:blipFill>
          <a:blip r:embed="rId6"/>
          <a:srcRect/>
          <a:stretch>
            <a:fillRect/>
          </a:stretch>
        </p:blipFill>
        <p:spPr bwMode="auto">
          <a:xfrm>
            <a:off x="6430963" y="3502025"/>
            <a:ext cx="750887" cy="746125"/>
          </a:xfrm>
          <a:prstGeom prst="rect">
            <a:avLst/>
          </a:prstGeom>
          <a:noFill/>
          <a:ln w="9525">
            <a:noFill/>
            <a:miter lim="800000"/>
            <a:headEnd/>
            <a:tailEnd/>
          </a:ln>
        </p:spPr>
      </p:pic>
      <p:sp>
        <p:nvSpPr>
          <p:cNvPr id="196636" name="CustomShape 17"/>
          <p:cNvSpPr>
            <a:spLocks noChangeArrowheads="1"/>
          </p:cNvSpPr>
          <p:nvPr/>
        </p:nvSpPr>
        <p:spPr bwMode="auto">
          <a:xfrm>
            <a:off x="6643688" y="5300663"/>
            <a:ext cx="2251075" cy="468312"/>
          </a:xfrm>
          <a:prstGeom prst="flowChartAlternateProcess">
            <a:avLst/>
          </a:prstGeom>
          <a:solidFill>
            <a:srgbClr val="FFCC00"/>
          </a:solidFill>
          <a:ln w="9360">
            <a:solidFill>
              <a:srgbClr val="FFCC00"/>
            </a:solidFill>
            <a:miter lim="800000"/>
            <a:headEnd/>
            <a:tailEnd/>
          </a:ln>
        </p:spPr>
        <p:txBody>
          <a:bodyPr lIns="90000" tIns="45000" rIns="90000" bIns="45000"/>
          <a:lstStyle/>
          <a:p>
            <a:r>
              <a:rPr lang="fr-FR" sz="1200">
                <a:solidFill>
                  <a:srgbClr val="000000"/>
                </a:solidFill>
                <a:latin typeface="Calibri" pitchFamily="34" charset="0"/>
                <a:cs typeface="Times New Roman" pitchFamily="16" charset="0"/>
              </a:rPr>
              <a:t>Prestation de services</a:t>
            </a:r>
            <a:endParaRPr lang="fr-FR">
              <a:cs typeface="DejaVu Sans" charset="0"/>
            </a:endParaRPr>
          </a:p>
          <a:p>
            <a:r>
              <a:rPr lang="fr-FR" sz="1200">
                <a:solidFill>
                  <a:srgbClr val="000000"/>
                </a:solidFill>
                <a:latin typeface="Calibri" pitchFamily="34" charset="0"/>
                <a:cs typeface="Times New Roman" pitchFamily="16" charset="0"/>
              </a:rPr>
              <a:t>Vente de biens</a:t>
            </a:r>
            <a:endParaRPr lang="fr-FR">
              <a:cs typeface="DejaVu Sans" charset="0"/>
            </a:endParaRPr>
          </a:p>
          <a:p>
            <a:endParaRPr lang="fr-FR">
              <a:cs typeface="DejaVu Sans" charset="0"/>
            </a:endParaRPr>
          </a:p>
        </p:txBody>
      </p:sp>
      <p:sp>
        <p:nvSpPr>
          <p:cNvPr id="196637" name="CustomShape 18"/>
          <p:cNvSpPr>
            <a:spLocks noChangeArrowheads="1"/>
          </p:cNvSpPr>
          <p:nvPr/>
        </p:nvSpPr>
        <p:spPr bwMode="auto">
          <a:xfrm>
            <a:off x="182563" y="6081713"/>
            <a:ext cx="8732837" cy="636587"/>
          </a:xfrm>
          <a:prstGeom prst="flowChartAlternateProcess">
            <a:avLst/>
          </a:prstGeom>
          <a:solidFill>
            <a:srgbClr val="C0C0C0"/>
          </a:solidFill>
          <a:ln w="9360">
            <a:solidFill>
              <a:srgbClr val="C0C0C0"/>
            </a:solidFill>
            <a:miter lim="800000"/>
            <a:headEnd/>
            <a:tailEnd/>
          </a:ln>
        </p:spPr>
        <p:txBody>
          <a:bodyPr lIns="90000" tIns="45000" rIns="90000" bIns="45000"/>
          <a:lstStyle/>
          <a:p>
            <a:endParaRPr lang="fr-FR">
              <a:cs typeface="DejaVu Sans" charset="0"/>
            </a:endParaRPr>
          </a:p>
          <a:p>
            <a:r>
              <a:rPr lang="fr-FR" sz="1200" b="1">
                <a:solidFill>
                  <a:srgbClr val="000000"/>
                </a:solidFill>
                <a:latin typeface="Calibri" pitchFamily="34" charset="0"/>
                <a:cs typeface="Times New Roman" pitchFamily="16" charset="0"/>
              </a:rPr>
              <a:t>Les Maisons de services au public</a:t>
            </a:r>
            <a:r>
              <a:rPr lang="fr-FR" sz="1200">
                <a:solidFill>
                  <a:srgbClr val="000000"/>
                </a:solidFill>
                <a:latin typeface="Calibri" pitchFamily="34" charset="0"/>
                <a:cs typeface="Times New Roman" pitchFamily="16" charset="0"/>
              </a:rPr>
              <a:t>  					</a:t>
            </a:r>
            <a:r>
              <a:rPr lang="fr-FR" sz="1200" b="1">
                <a:solidFill>
                  <a:srgbClr val="000000"/>
                </a:solidFill>
                <a:latin typeface="Calibri" pitchFamily="34" charset="0"/>
                <a:cs typeface="Times New Roman" pitchFamily="16" charset="0"/>
              </a:rPr>
              <a:t>Tiers de confiance</a:t>
            </a:r>
            <a:endParaRPr lang="fr-FR">
              <a:cs typeface="DejaVu Sans" charset="0"/>
            </a:endParaRPr>
          </a:p>
          <a:p>
            <a:endParaRPr lang="fr-FR">
              <a:cs typeface="DejaVu Sans" charset="0"/>
            </a:endParaRPr>
          </a:p>
        </p:txBody>
      </p:sp>
      <p:pic>
        <p:nvPicPr>
          <p:cNvPr id="196638" name="Picture 24"/>
          <p:cNvPicPr>
            <a:picLocks noChangeAspect="1" noChangeArrowheads="1"/>
          </p:cNvPicPr>
          <p:nvPr/>
        </p:nvPicPr>
        <p:blipFill>
          <a:blip r:embed="rId7"/>
          <a:srcRect/>
          <a:stretch>
            <a:fillRect/>
          </a:stretch>
        </p:blipFill>
        <p:spPr bwMode="auto">
          <a:xfrm>
            <a:off x="3579813" y="6103938"/>
            <a:ext cx="1941512" cy="552450"/>
          </a:xfrm>
          <a:prstGeom prst="rect">
            <a:avLst/>
          </a:prstGeom>
          <a:noFill/>
          <a:ln w="9525">
            <a:noFill/>
            <a:miter lim="800000"/>
            <a:headEnd/>
            <a:tailEnd/>
          </a:ln>
        </p:spPr>
      </p:pic>
      <p:pic>
        <p:nvPicPr>
          <p:cNvPr id="196639" name="Picture 25"/>
          <p:cNvPicPr>
            <a:picLocks noChangeAspect="1" noChangeArrowheads="1"/>
          </p:cNvPicPr>
          <p:nvPr/>
        </p:nvPicPr>
        <p:blipFill>
          <a:blip r:embed="rId8"/>
          <a:srcRect/>
          <a:stretch>
            <a:fillRect/>
          </a:stretch>
        </p:blipFill>
        <p:spPr bwMode="auto">
          <a:xfrm>
            <a:off x="8177213" y="5205413"/>
            <a:ext cx="969962" cy="803275"/>
          </a:xfrm>
          <a:prstGeom prst="rect">
            <a:avLst/>
          </a:prstGeom>
          <a:noFill/>
          <a:ln w="9525">
            <a:noFill/>
            <a:miter lim="800000"/>
            <a:headEnd/>
            <a:tailEnd/>
          </a:ln>
        </p:spPr>
      </p:pic>
      <p:sp>
        <p:nvSpPr>
          <p:cNvPr id="196640" name="CustomShape 19"/>
          <p:cNvSpPr>
            <a:spLocks noChangeArrowheads="1"/>
          </p:cNvSpPr>
          <p:nvPr/>
        </p:nvSpPr>
        <p:spPr bwMode="auto">
          <a:xfrm>
            <a:off x="0" y="0"/>
            <a:ext cx="9144000" cy="457200"/>
          </a:xfrm>
          <a:prstGeom prst="rect">
            <a:avLst/>
          </a:prstGeom>
          <a:noFill/>
          <a:ln w="9525">
            <a:noFill/>
            <a:miter lim="800000"/>
            <a:headEnd/>
            <a:tailEnd/>
          </a:ln>
        </p:spPr>
        <p:txBody>
          <a:bodyPr/>
          <a:lstStyle/>
          <a:p>
            <a:endParaRPr lang="fr-FR"/>
          </a:p>
        </p:txBody>
      </p:sp>
      <p:sp>
        <p:nvSpPr>
          <p:cNvPr id="196641" name="CustomShape 20"/>
          <p:cNvSpPr>
            <a:spLocks noChangeArrowheads="1"/>
          </p:cNvSpPr>
          <p:nvPr/>
        </p:nvSpPr>
        <p:spPr bwMode="auto">
          <a:xfrm>
            <a:off x="931863" y="1089025"/>
            <a:ext cx="7770812" cy="912813"/>
          </a:xfrm>
          <a:prstGeom prst="rect">
            <a:avLst/>
          </a:prstGeom>
          <a:noFill/>
          <a:ln w="9525">
            <a:noFill/>
            <a:miter lim="800000"/>
            <a:headEnd/>
            <a:tailEnd/>
          </a:ln>
        </p:spPr>
        <p:txBody>
          <a:bodyPr lIns="90000" tIns="45000" rIns="90000" bIns="45000" anchor="ctr"/>
          <a:lstStyle/>
          <a:p>
            <a:endParaRPr lang="fr-FR">
              <a:cs typeface="DejaVu Sans" charset="0"/>
            </a:endParaRPr>
          </a:p>
          <a:p>
            <a:endParaRPr lang="fr-FR">
              <a:cs typeface="DejaVu Sans" charset="0"/>
            </a:endParaRPr>
          </a:p>
          <a:p>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CustomShape 1"/>
          <p:cNvSpPr>
            <a:spLocks noChangeArrowheads="1"/>
          </p:cNvSpPr>
          <p:nvPr/>
        </p:nvSpPr>
        <p:spPr bwMode="auto">
          <a:xfrm>
            <a:off x="576263" y="360363"/>
            <a:ext cx="8207375" cy="719137"/>
          </a:xfrm>
          <a:prstGeom prst="rect">
            <a:avLst/>
          </a:prstGeom>
          <a:noFill/>
          <a:ln w="9525">
            <a:noFill/>
            <a:miter lim="800000"/>
            <a:headEnd/>
            <a:tailEnd/>
          </a:ln>
        </p:spPr>
        <p:txBody>
          <a:bodyPr lIns="0" tIns="0" rIns="0" bIns="0" anchor="b"/>
          <a:lstStyle/>
          <a:p>
            <a:r>
              <a:rPr lang="fr-FR" sz="3000" b="1">
                <a:solidFill>
                  <a:srgbClr val="0A3B93"/>
                </a:solidFill>
                <a:cs typeface="DejaVu Sans" charset="0"/>
              </a:rPr>
              <a:t>Une MSAP en quelques chiffres</a:t>
            </a:r>
            <a:endParaRPr lang="fr-FR">
              <a:cs typeface="DejaVu Sans" charset="0"/>
            </a:endParaRPr>
          </a:p>
        </p:txBody>
      </p:sp>
      <p:sp>
        <p:nvSpPr>
          <p:cNvPr id="197634" name="CustomShape 2"/>
          <p:cNvSpPr>
            <a:spLocks noChangeArrowheads="1"/>
          </p:cNvSpPr>
          <p:nvPr/>
        </p:nvSpPr>
        <p:spPr bwMode="auto">
          <a:xfrm>
            <a:off x="863600" y="6153150"/>
            <a:ext cx="2895600" cy="363538"/>
          </a:xfrm>
          <a:prstGeom prst="rect">
            <a:avLst/>
          </a:prstGeom>
          <a:noFill/>
          <a:ln w="9525">
            <a:noFill/>
            <a:miter lim="800000"/>
            <a:headEnd/>
            <a:tailEnd/>
          </a:ln>
        </p:spPr>
        <p:txBody>
          <a:bodyPr lIns="0" tIns="0" rIns="90000" bIns="0" anchor="b"/>
          <a:lstStyle/>
          <a:p>
            <a:r>
              <a:rPr lang="fr-FR" sz="1100">
                <a:solidFill>
                  <a:srgbClr val="B2B2B2"/>
                </a:solidFill>
                <a:cs typeface="DejaVu Sans" charset="0"/>
              </a:rPr>
              <a:t>Nom du document - 00 mois 20xx  </a:t>
            </a:r>
            <a:endParaRPr lang="fr-FR">
              <a:cs typeface="DejaVu Sans" charset="0"/>
            </a:endParaRPr>
          </a:p>
        </p:txBody>
      </p:sp>
      <p:sp>
        <p:nvSpPr>
          <p:cNvPr id="197635" name="CustomShape 3"/>
          <p:cNvSpPr>
            <a:spLocks noChangeArrowheads="1"/>
          </p:cNvSpPr>
          <p:nvPr/>
        </p:nvSpPr>
        <p:spPr bwMode="auto">
          <a:xfrm>
            <a:off x="576263" y="6153150"/>
            <a:ext cx="331787" cy="363538"/>
          </a:xfrm>
          <a:prstGeom prst="rect">
            <a:avLst/>
          </a:prstGeom>
          <a:noFill/>
          <a:ln w="9525">
            <a:noFill/>
            <a:miter lim="800000"/>
            <a:headEnd/>
            <a:tailEnd/>
          </a:ln>
        </p:spPr>
        <p:txBody>
          <a:bodyPr/>
          <a:lstStyle/>
          <a:p>
            <a:endParaRPr lang="fr-FR"/>
          </a:p>
        </p:txBody>
      </p:sp>
      <p:pic>
        <p:nvPicPr>
          <p:cNvPr id="197636" name="Picture 2"/>
          <p:cNvPicPr>
            <a:picLocks noChangeAspect="1" noChangeArrowheads="1"/>
          </p:cNvPicPr>
          <p:nvPr/>
        </p:nvPicPr>
        <p:blipFill>
          <a:blip r:embed="rId2"/>
          <a:srcRect/>
          <a:stretch>
            <a:fillRect/>
          </a:stretch>
        </p:blipFill>
        <p:spPr bwMode="auto">
          <a:xfrm>
            <a:off x="5510213" y="3846513"/>
            <a:ext cx="3414712" cy="2663825"/>
          </a:xfrm>
          <a:prstGeom prst="rect">
            <a:avLst/>
          </a:prstGeom>
          <a:noFill/>
          <a:ln w="9525">
            <a:noFill/>
            <a:miter lim="800000"/>
            <a:headEnd/>
            <a:tailEnd/>
          </a:ln>
        </p:spPr>
      </p:pic>
      <p:pic>
        <p:nvPicPr>
          <p:cNvPr id="197637" name="Picture 3"/>
          <p:cNvPicPr>
            <a:picLocks noChangeAspect="1" noChangeArrowheads="1"/>
          </p:cNvPicPr>
          <p:nvPr/>
        </p:nvPicPr>
        <p:blipFill>
          <a:blip r:embed="rId3"/>
          <a:srcRect/>
          <a:stretch>
            <a:fillRect/>
          </a:stretch>
        </p:blipFill>
        <p:spPr bwMode="auto">
          <a:xfrm>
            <a:off x="219075" y="3846513"/>
            <a:ext cx="5291138" cy="3011487"/>
          </a:xfrm>
          <a:prstGeom prst="rect">
            <a:avLst/>
          </a:prstGeom>
          <a:noFill/>
          <a:ln w="9525">
            <a:noFill/>
            <a:miter lim="800000"/>
            <a:headEnd/>
            <a:tailEnd/>
          </a:ln>
        </p:spPr>
      </p:pic>
      <p:sp>
        <p:nvSpPr>
          <p:cNvPr id="197638" name="CustomShape 4"/>
          <p:cNvSpPr>
            <a:spLocks noChangeArrowheads="1"/>
          </p:cNvSpPr>
          <p:nvPr/>
        </p:nvSpPr>
        <p:spPr bwMode="auto">
          <a:xfrm>
            <a:off x="576263" y="1447800"/>
            <a:ext cx="7918450" cy="3027363"/>
          </a:xfrm>
          <a:prstGeom prst="rect">
            <a:avLst/>
          </a:prstGeom>
          <a:noFill/>
          <a:ln w="9525">
            <a:noFill/>
            <a:miter lim="800000"/>
            <a:headEnd/>
            <a:tailEnd/>
          </a:ln>
        </p:spPr>
        <p:txBody>
          <a:bodyPr lIns="0" tIns="0" rIns="0" bIns="0"/>
          <a:lstStyle/>
          <a:p>
            <a:pPr>
              <a:buFont typeface="Century Gothic" pitchFamily="34" charset="0"/>
              <a:buChar char="■"/>
            </a:pPr>
            <a:r>
              <a:rPr lang="fr-FR" sz="1400">
                <a:solidFill>
                  <a:srgbClr val="0070C0"/>
                </a:solidFill>
                <a:cs typeface="DejaVu Sans" charset="0"/>
              </a:rPr>
              <a:t>Selon les analyses conduites par la Caisse des dépôts et par le CGET, sur la base des 363 MSAP labellisées </a:t>
            </a:r>
            <a:endParaRPr lang="fr-FR">
              <a:cs typeface="DejaVu Sans" charset="0"/>
            </a:endParaRPr>
          </a:p>
          <a:p>
            <a:pPr lvl="1">
              <a:buSzPct val="25000"/>
              <a:buFont typeface="Century Gothic" pitchFamily="34" charset="0"/>
              <a:buChar char="■"/>
            </a:pPr>
            <a:r>
              <a:rPr lang="fr-FR" sz="1400">
                <a:solidFill>
                  <a:srgbClr val="0070C0"/>
                </a:solidFill>
                <a:cs typeface="DejaVu Sans" charset="0"/>
              </a:rPr>
              <a:t>Le budget moyen d’une MSAP est de 45 000 euros (Ce chiffre varie selon la MSAP de 16 859 euros à 207 201 euros)</a:t>
            </a:r>
            <a:endParaRPr lang="fr-FR">
              <a:cs typeface="DejaVu Sans" charset="0"/>
            </a:endParaRPr>
          </a:p>
          <a:p>
            <a:pPr lvl="3">
              <a:buSzPct val="25000"/>
              <a:buFont typeface="Century Gothic" pitchFamily="34" charset="0"/>
              <a:buChar char="■"/>
            </a:pPr>
            <a:r>
              <a:rPr lang="fr-FR" sz="1400">
                <a:solidFill>
                  <a:srgbClr val="0070C0"/>
                </a:solidFill>
                <a:cs typeface="DejaVu Sans" charset="0"/>
              </a:rPr>
              <a:t>Pour un nombre moyen de 7 opérateurs, dont 3 opérateurs nationaux (Ce chiffre varie selon la MSAP de 2 à 23 opérateurs). Ce sont les opérateurs du champ de l’emploi et de la formation et ceux du champ des prestations ou de l’aide sociale qui sont les plus présents dans les MSAP.</a:t>
            </a:r>
            <a:endParaRPr lang="fr-FR">
              <a:cs typeface="DejaVu Sans" charset="0"/>
            </a:endParaRPr>
          </a:p>
          <a:p>
            <a:pPr lvl="3">
              <a:buSzPct val="25000"/>
              <a:buFont typeface="Century Gothic" pitchFamily="34" charset="0"/>
              <a:buChar char="■"/>
            </a:pPr>
            <a:r>
              <a:rPr lang="fr-FR" sz="1400">
                <a:solidFill>
                  <a:srgbClr val="0070C0"/>
                </a:solidFill>
                <a:cs typeface="DejaVu Sans" charset="0"/>
              </a:rPr>
              <a:t>Pour un nombre moyen de 2 agents correspondant à 1,2 temps plein (Ce chiffre varie selon la MSAP de 1 à 9 agents) </a:t>
            </a:r>
            <a:endParaRPr lang="fr-FR">
              <a:cs typeface="DejaVu Sans" charset="0"/>
            </a:endParaRPr>
          </a:p>
          <a:p>
            <a:endParaRPr lang="fr-FR">
              <a:cs typeface="DejaVu Sans"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4181</Words>
  <Application>Microsoft Office PowerPoint</Application>
  <PresentationFormat>Affichage à l'écran (4:3)</PresentationFormat>
  <Paragraphs>734</Paragraphs>
  <Slides>41</Slides>
  <Notes>4</Notes>
  <HiddenSlides>0</HiddenSlides>
  <MMClips>0</MMClips>
  <ScaleCrop>false</ScaleCrop>
  <HeadingPairs>
    <vt:vector size="4" baseType="variant">
      <vt:variant>
        <vt:lpstr>Thème</vt:lpstr>
      </vt:variant>
      <vt:variant>
        <vt:i4>14</vt:i4>
      </vt:variant>
      <vt:variant>
        <vt:lpstr>Titres des diapositives</vt:lpstr>
      </vt:variant>
      <vt:variant>
        <vt:i4>41</vt:i4>
      </vt:variant>
    </vt:vector>
  </HeadingPairs>
  <TitlesOfParts>
    <vt:vector size="55"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Util-ext</dc:creator>
  <cp:lastModifiedBy>Util-ext</cp:lastModifiedBy>
  <cp:revision>2</cp:revision>
  <dcterms:modified xsi:type="dcterms:W3CDTF">2015-09-30T13:34:48Z</dcterms:modified>
</cp:coreProperties>
</file>